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xls" ContentType="application/vnd.ms-excel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tags/tag8.xml" ContentType="application/vnd.openxmlformats-officedocument.presentationml.tags+xml"/>
  <Override PartName="/ppt/notesSlides/notesSlide9.xml" ContentType="application/vnd.openxmlformats-officedocument.presentationml.notesSlide+xml"/>
  <Override PartName="/ppt/tags/tag9.xml" ContentType="application/vnd.openxmlformats-officedocument.presentationml.tags+xml"/>
  <Override PartName="/ppt/notesSlides/notesSlide10.xml" ContentType="application/vnd.openxmlformats-officedocument.presentationml.notesSlide+xml"/>
  <Override PartName="/ppt/tags/tag10.xml" ContentType="application/vnd.openxmlformats-officedocument.presentationml.tags+xml"/>
  <Override PartName="/ppt/notesSlides/notesSlide11.xml" ContentType="application/vnd.openxmlformats-officedocument.presentationml.notesSlide+xml"/>
  <Override PartName="/ppt/tags/tag11.xml" ContentType="application/vnd.openxmlformats-officedocument.presentationml.tags+xml"/>
  <Override PartName="/ppt/notesSlides/notesSlide12.xml" ContentType="application/vnd.openxmlformats-officedocument.presentationml.notesSlide+xml"/>
  <Override PartName="/ppt/tags/tag12.xml" ContentType="application/vnd.openxmlformats-officedocument.presentationml.tags+xml"/>
  <Override PartName="/ppt/notesSlides/notesSlide13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tags/tag13.xml" ContentType="application/vnd.openxmlformats-officedocument.presentationml.tags+xml"/>
  <Override PartName="/ppt/notesSlides/notesSlide14.xml" ContentType="application/vnd.openxmlformats-officedocument.presentationml.notesSlide+xml"/>
  <Override PartName="/ppt/tags/tag14.xml" ContentType="application/vnd.openxmlformats-officedocument.presentationml.tags+xml"/>
  <Override PartName="/ppt/notesSlides/notesSlide15.xml" ContentType="application/vnd.openxmlformats-officedocument.presentationml.notesSlide+xml"/>
  <Override PartName="/ppt/tags/tag15.xml" ContentType="application/vnd.openxmlformats-officedocument.presentationml.tags+xml"/>
  <Override PartName="/ppt/notesSlides/notesSlide16.xml" ContentType="application/vnd.openxmlformats-officedocument.presentationml.notesSlide+xml"/>
  <Override PartName="/ppt/tags/tag16.xml" ContentType="application/vnd.openxmlformats-officedocument.presentationml.tags+xml"/>
  <Override PartName="/ppt/notesSlides/notesSlide17.xml" ContentType="application/vnd.openxmlformats-officedocument.presentationml.notesSlide+xml"/>
  <Override PartName="/ppt/tags/tag17.xml" ContentType="application/vnd.openxmlformats-officedocument.presentationml.tags+xml"/>
  <Override PartName="/ppt/notesSlides/notesSlide18.xml" ContentType="application/vnd.openxmlformats-officedocument.presentationml.notesSlide+xml"/>
  <Override PartName="/ppt/tags/tag18.xml" ContentType="application/vnd.openxmlformats-officedocument.presentationml.tags+xml"/>
  <Override PartName="/ppt/notesSlides/notesSlide19.xml" ContentType="application/vnd.openxmlformats-officedocument.presentationml.notesSlide+xml"/>
  <Override PartName="/ppt/tags/tag19.xml" ContentType="application/vnd.openxmlformats-officedocument.presentationml.tags+xml"/>
  <Override PartName="/ppt/notesSlides/notesSlide20.xml" ContentType="application/vnd.openxmlformats-officedocument.presentationml.notesSlide+xml"/>
  <Override PartName="/ppt/tags/tag20.xml" ContentType="application/vnd.openxmlformats-officedocument.presentationml.tags+xml"/>
  <Override PartName="/ppt/notesSlides/notesSlide21.xml" ContentType="application/vnd.openxmlformats-officedocument.presentationml.notesSlide+xml"/>
  <Override PartName="/ppt/tags/tag21.xml" ContentType="application/vnd.openxmlformats-officedocument.presentationml.tags+xml"/>
  <Override PartName="/ppt/notesSlides/notesSlide22.xml" ContentType="application/vnd.openxmlformats-officedocument.presentationml.notesSlide+xml"/>
  <Override PartName="/ppt/tags/tag22.xml" ContentType="application/vnd.openxmlformats-officedocument.presentationml.tags+xml"/>
  <Override PartName="/ppt/notesSlides/notesSlide23.xml" ContentType="application/vnd.openxmlformats-officedocument.presentationml.notesSlide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drawings/drawing2.xml" ContentType="application/vnd.openxmlformats-officedocument.drawingml.chartshapes+xml"/>
  <Override PartName="/ppt/tags/tag23.xml" ContentType="application/vnd.openxmlformats-officedocument.presentationml.tags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notesSlides/notesSlide24.xml" ContentType="application/vnd.openxmlformats-officedocument.presentationml.notesSlide+xml"/>
  <Override PartName="/ppt/tags/tag24.xml" ContentType="application/vnd.openxmlformats-officedocument.presentationml.tags+xml"/>
  <Override PartName="/ppt/notesSlides/notesSlide25.xml" ContentType="application/vnd.openxmlformats-officedocument.presentationml.notesSlide+xml"/>
  <Override PartName="/ppt/tags/tag25.xml" ContentType="application/vnd.openxmlformats-officedocument.presentationml.tags+xml"/>
  <Override PartName="/ppt/notesSlides/notesSlide2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2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36" r:id="rId2"/>
    <p:sldMasterId id="2147483742" r:id="rId3"/>
  </p:sldMasterIdLst>
  <p:notesMasterIdLst>
    <p:notesMasterId r:id="rId31"/>
  </p:notesMasterIdLst>
  <p:handoutMasterIdLst>
    <p:handoutMasterId r:id="rId32"/>
  </p:handoutMasterIdLst>
  <p:sldIdLst>
    <p:sldId id="256" r:id="rId4"/>
    <p:sldId id="506" r:id="rId5"/>
    <p:sldId id="507" r:id="rId6"/>
    <p:sldId id="467" r:id="rId7"/>
    <p:sldId id="510" r:id="rId8"/>
    <p:sldId id="484" r:id="rId9"/>
    <p:sldId id="479" r:id="rId10"/>
    <p:sldId id="471" r:id="rId11"/>
    <p:sldId id="472" r:id="rId12"/>
    <p:sldId id="475" r:id="rId13"/>
    <p:sldId id="496" r:id="rId14"/>
    <p:sldId id="503" r:id="rId15"/>
    <p:sldId id="508" r:id="rId16"/>
    <p:sldId id="476" r:id="rId17"/>
    <p:sldId id="487" r:id="rId18"/>
    <p:sldId id="489" r:id="rId19"/>
    <p:sldId id="493" r:id="rId20"/>
    <p:sldId id="492" r:id="rId21"/>
    <p:sldId id="495" r:id="rId22"/>
    <p:sldId id="494" r:id="rId23"/>
    <p:sldId id="498" r:id="rId24"/>
    <p:sldId id="499" r:id="rId25"/>
    <p:sldId id="501" r:id="rId26"/>
    <p:sldId id="500" r:id="rId27"/>
    <p:sldId id="502" r:id="rId28"/>
    <p:sldId id="505" r:id="rId29"/>
    <p:sldId id="504" r:id="rId30"/>
  </p:sldIdLst>
  <p:sldSz cx="9144000" cy="6858000" type="screen4x3"/>
  <p:notesSz cx="9296400" cy="7010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FF"/>
    <a:srgbClr val="0DBB92"/>
    <a:srgbClr val="1CF0BE"/>
    <a:srgbClr val="B7CF32"/>
    <a:srgbClr val="E6EDCD"/>
    <a:srgbClr val="009999"/>
    <a:srgbClr val="B6CA6C"/>
    <a:srgbClr val="D6E8D0"/>
    <a:srgbClr val="869822"/>
    <a:srgbClr val="F382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94" autoAdjust="0"/>
    <p:restoredTop sz="72660" autoAdjust="0"/>
  </p:normalViewPr>
  <p:slideViewPr>
    <p:cSldViewPr>
      <p:cViewPr>
        <p:scale>
          <a:sx n="70" d="100"/>
          <a:sy n="70" d="100"/>
        </p:scale>
        <p:origin x="-1901" y="-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93" d="100"/>
          <a:sy n="93" d="100"/>
        </p:scale>
        <p:origin x="-658" y="-67"/>
      </p:cViewPr>
      <p:guideLst>
        <p:guide orient="horz" pos="2208"/>
        <p:guide pos="292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7345977178188807E-2"/>
          <c:y val="0.20477917359566694"/>
          <c:w val="0.89660964793930187"/>
          <c:h val="0.5270993034267662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Sheet2!$B$1</c:f>
              <c:strCache>
                <c:ptCount val="1"/>
                <c:pt idx="0">
                  <c:v>%</c:v>
                </c:pt>
              </c:strCache>
            </c:strRef>
          </c:tx>
          <c:invertIfNegative val="0"/>
          <c:dPt>
            <c:idx val="1"/>
            <c:invertIfNegative val="0"/>
            <c:bubble3D val="0"/>
            <c:spPr>
              <a:solidFill>
                <a:srgbClr val="92D050"/>
              </a:solidFill>
            </c:spPr>
          </c:dPt>
          <c:dPt>
            <c:idx val="4"/>
            <c:invertIfNegative val="0"/>
            <c:bubble3D val="0"/>
            <c:spPr>
              <a:solidFill>
                <a:srgbClr val="92D050"/>
              </a:solidFill>
            </c:spPr>
          </c:dPt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Sheet2!$A$2:$A$15</c:f>
              <c:numCache>
                <c:formatCode>General</c:formatCode>
                <c:ptCount val="14"/>
                <c:pt idx="0">
                  <c:v>4900</c:v>
                </c:pt>
                <c:pt idx="1">
                  <c:v>5400</c:v>
                </c:pt>
                <c:pt idx="2">
                  <c:v>5500</c:v>
                </c:pt>
                <c:pt idx="3">
                  <c:v>5600</c:v>
                </c:pt>
                <c:pt idx="4">
                  <c:v>5700</c:v>
                </c:pt>
                <c:pt idx="5">
                  <c:v>5901</c:v>
                </c:pt>
                <c:pt idx="6">
                  <c:v>5902</c:v>
                </c:pt>
                <c:pt idx="7">
                  <c:v>8603</c:v>
                </c:pt>
                <c:pt idx="8">
                  <c:v>8604</c:v>
                </c:pt>
                <c:pt idx="9">
                  <c:v>8701</c:v>
                </c:pt>
                <c:pt idx="10">
                  <c:v>8703</c:v>
                </c:pt>
                <c:pt idx="11">
                  <c:v>8704</c:v>
                </c:pt>
                <c:pt idx="12">
                  <c:v>8801</c:v>
                </c:pt>
                <c:pt idx="13">
                  <c:v>8802</c:v>
                </c:pt>
              </c:numCache>
            </c:numRef>
          </c:cat>
          <c:val>
            <c:numRef>
              <c:f>Sheet2!$B$2:$B$15</c:f>
              <c:numCache>
                <c:formatCode>0</c:formatCode>
                <c:ptCount val="14"/>
                <c:pt idx="0">
                  <c:v>62.152269399707173</c:v>
                </c:pt>
                <c:pt idx="1">
                  <c:v>61.350482315112544</c:v>
                </c:pt>
                <c:pt idx="2">
                  <c:v>69.021276595744681</c:v>
                </c:pt>
                <c:pt idx="3">
                  <c:v>57</c:v>
                </c:pt>
                <c:pt idx="4">
                  <c:v>64</c:v>
                </c:pt>
                <c:pt idx="5">
                  <c:v>68</c:v>
                </c:pt>
                <c:pt idx="6">
                  <c:v>48</c:v>
                </c:pt>
                <c:pt idx="7">
                  <c:v>59</c:v>
                </c:pt>
                <c:pt idx="8">
                  <c:v>16</c:v>
                </c:pt>
                <c:pt idx="9">
                  <c:v>31</c:v>
                </c:pt>
                <c:pt idx="10">
                  <c:v>56</c:v>
                </c:pt>
                <c:pt idx="11">
                  <c:v>34</c:v>
                </c:pt>
                <c:pt idx="12">
                  <c:v>62</c:v>
                </c:pt>
                <c:pt idx="13">
                  <c:v>54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4218112"/>
        <c:axId val="114220032"/>
      </c:barChart>
      <c:lineChart>
        <c:grouping val="standard"/>
        <c:varyColors val="0"/>
        <c:ser>
          <c:idx val="1"/>
          <c:order val="1"/>
          <c:tx>
            <c:strRef>
              <c:f>Sheet2!$C$1</c:f>
              <c:strCache>
                <c:ptCount val="1"/>
                <c:pt idx="0">
                  <c:v>Median</c:v>
                </c:pt>
              </c:strCache>
            </c:strRef>
          </c:tx>
          <c:marker>
            <c:symbol val="none"/>
          </c:marker>
          <c:cat>
            <c:numRef>
              <c:f>Sheet2!$A$2:$A$15</c:f>
              <c:numCache>
                <c:formatCode>General</c:formatCode>
                <c:ptCount val="14"/>
                <c:pt idx="0">
                  <c:v>4900</c:v>
                </c:pt>
                <c:pt idx="1">
                  <c:v>5400</c:v>
                </c:pt>
                <c:pt idx="2">
                  <c:v>5500</c:v>
                </c:pt>
                <c:pt idx="3">
                  <c:v>5600</c:v>
                </c:pt>
                <c:pt idx="4">
                  <c:v>5700</c:v>
                </c:pt>
                <c:pt idx="5">
                  <c:v>5901</c:v>
                </c:pt>
                <c:pt idx="6">
                  <c:v>5902</c:v>
                </c:pt>
                <c:pt idx="7">
                  <c:v>8603</c:v>
                </c:pt>
                <c:pt idx="8">
                  <c:v>8604</c:v>
                </c:pt>
                <c:pt idx="9">
                  <c:v>8701</c:v>
                </c:pt>
                <c:pt idx="10">
                  <c:v>8703</c:v>
                </c:pt>
                <c:pt idx="11">
                  <c:v>8704</c:v>
                </c:pt>
                <c:pt idx="12">
                  <c:v>8801</c:v>
                </c:pt>
                <c:pt idx="13">
                  <c:v>8802</c:v>
                </c:pt>
              </c:numCache>
            </c:numRef>
          </c:cat>
          <c:val>
            <c:numRef>
              <c:f>Sheet2!$C$2:$C$15</c:f>
              <c:numCache>
                <c:formatCode>General</c:formatCode>
                <c:ptCount val="14"/>
                <c:pt idx="0">
                  <c:v>58</c:v>
                </c:pt>
                <c:pt idx="1">
                  <c:v>58</c:v>
                </c:pt>
                <c:pt idx="2">
                  <c:v>58</c:v>
                </c:pt>
                <c:pt idx="3">
                  <c:v>58</c:v>
                </c:pt>
                <c:pt idx="4">
                  <c:v>58</c:v>
                </c:pt>
                <c:pt idx="5">
                  <c:v>58</c:v>
                </c:pt>
                <c:pt idx="6">
                  <c:v>58</c:v>
                </c:pt>
                <c:pt idx="7">
                  <c:v>58</c:v>
                </c:pt>
                <c:pt idx="8">
                  <c:v>58</c:v>
                </c:pt>
                <c:pt idx="9">
                  <c:v>58</c:v>
                </c:pt>
                <c:pt idx="10">
                  <c:v>58</c:v>
                </c:pt>
                <c:pt idx="11">
                  <c:v>58</c:v>
                </c:pt>
                <c:pt idx="12">
                  <c:v>58</c:v>
                </c:pt>
                <c:pt idx="13">
                  <c:v>58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4218112"/>
        <c:axId val="114220032"/>
      </c:lineChart>
      <c:catAx>
        <c:axId val="11421811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Census Tract </a:t>
                </a:r>
              </a:p>
            </c:rich>
          </c:tx>
          <c:layout>
            <c:manualLayout>
              <c:xMode val="edge"/>
              <c:yMode val="edge"/>
              <c:x val="0.42686944981912639"/>
              <c:y val="0.93561606325926805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14220032"/>
        <c:crosses val="autoZero"/>
        <c:auto val="1"/>
        <c:lblAlgn val="ctr"/>
        <c:lblOffset val="100"/>
        <c:noMultiLvlLbl val="0"/>
      </c:catAx>
      <c:valAx>
        <c:axId val="114220032"/>
        <c:scaling>
          <c:orientation val="minMax"/>
          <c:max val="7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Percentage owner occupied </a:t>
                </a:r>
              </a:p>
            </c:rich>
          </c:tx>
          <c:layout>
            <c:manualLayout>
              <c:xMode val="edge"/>
              <c:yMode val="edge"/>
              <c:x val="0"/>
              <c:y val="0.28568238130539025"/>
            </c:manualLayout>
          </c:layout>
          <c:overlay val="0"/>
        </c:title>
        <c:numFmt formatCode="0" sourceLinked="1"/>
        <c:majorTickMark val="out"/>
        <c:minorTickMark val="none"/>
        <c:tickLblPos val="nextTo"/>
        <c:crossAx val="114218112"/>
        <c:crosses val="autoZero"/>
        <c:crossBetween val="between"/>
        <c:majorUnit val="10"/>
      </c:valAx>
    </c:plotArea>
    <c:legend>
      <c:legendPos val="r"/>
      <c:layout>
        <c:manualLayout>
          <c:xMode val="edge"/>
          <c:yMode val="edge"/>
          <c:x val="0.88196906089735316"/>
          <c:y val="4.1703298538064384E-2"/>
          <c:w val="9.5874768673740146E-2"/>
          <c:h val="0.12270000601069904"/>
        </c:manualLayout>
      </c:layout>
      <c:overlay val="0"/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1.2958403524685759E-2"/>
          <c:y val="5.2297006567261176E-2"/>
          <c:w val="0.94826489617046128"/>
          <c:h val="0.5597138601292788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Before Habitat</c:v>
                </c:pt>
              </c:strCache>
            </c:strRef>
          </c:tx>
          <c:spPr>
            <a:solidFill>
              <a:srgbClr val="0099FF"/>
            </a:solidFill>
          </c:spPr>
          <c:invertIfNegative val="0"/>
          <c:dLbls>
            <c:txPr>
              <a:bodyPr/>
              <a:lstStyle/>
              <a:p>
                <a:pPr>
                  <a:defRPr>
                    <a:latin typeface="Arial Narrow" panose="020B060602020203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4"/>
                <c:pt idx="0">
                  <c:v>Living Pay Check
To Pay Check</c:v>
                </c:pt>
                <c:pt idx="1">
                  <c:v>Able to Buy A Few Extras In Addition to Expenses</c:v>
                </c:pt>
                <c:pt idx="2">
                  <c:v>Able To Save A
Little In Addition
To Expenses</c:v>
                </c:pt>
                <c:pt idx="3">
                  <c:v>Able to Save Enough To  Support My Household For 3 Months If I Lost My Job/Income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0.57999999999999996</c:v>
                </c:pt>
                <c:pt idx="1">
                  <c:v>0.2</c:v>
                </c:pt>
                <c:pt idx="2">
                  <c:v>0.16</c:v>
                </c:pt>
                <c:pt idx="3">
                  <c:v>0.06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After Habitat</c:v>
                </c:pt>
              </c:strCache>
            </c:strRef>
          </c:tx>
          <c:spPr>
            <a:solidFill>
              <a:srgbClr val="B7CF32"/>
            </a:solidFill>
          </c:spPr>
          <c:invertIfNegative val="0"/>
          <c:dLbls>
            <c:txPr>
              <a:bodyPr/>
              <a:lstStyle/>
              <a:p>
                <a:pPr>
                  <a:defRPr>
                    <a:latin typeface="Arial Narrow" panose="020B060602020203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4"/>
                <c:pt idx="0">
                  <c:v>Living Pay Check
To Pay Check</c:v>
                </c:pt>
                <c:pt idx="1">
                  <c:v>Able to Buy A Few Extras In Addition to Expenses</c:v>
                </c:pt>
                <c:pt idx="2">
                  <c:v>Able To Save A
Little In Addition
To Expenses</c:v>
                </c:pt>
                <c:pt idx="3">
                  <c:v>Able to Save Enough To  Support My Household For 3 Months If I Lost My Job/Income</c:v>
                </c:pt>
              </c:strCache>
            </c:strRef>
          </c:cat>
          <c:val>
            <c:numRef>
              <c:f>Sheet1!$C$2:$C$5</c:f>
              <c:numCache>
                <c:formatCode>0%</c:formatCode>
                <c:ptCount val="4"/>
                <c:pt idx="0">
                  <c:v>0.31</c:v>
                </c:pt>
                <c:pt idx="1">
                  <c:v>0.32</c:v>
                </c:pt>
                <c:pt idx="2">
                  <c:v>0.28999999999999998</c:v>
                </c:pt>
                <c:pt idx="3">
                  <c:v>0.08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13716608"/>
        <c:axId val="113722496"/>
      </c:barChart>
      <c:catAx>
        <c:axId val="113716608"/>
        <c:scaling>
          <c:orientation val="minMax"/>
        </c:scaling>
        <c:delete val="0"/>
        <c:axPos val="b"/>
        <c:majorTickMark val="cross"/>
        <c:minorTickMark val="none"/>
        <c:tickLblPos val="low"/>
        <c:txPr>
          <a:bodyPr rot="0"/>
          <a:lstStyle/>
          <a:p>
            <a:pPr>
              <a:defRPr sz="1400" baseline="0">
                <a:latin typeface="Arial Narrow" panose="020B0606020202030204" pitchFamily="34" charset="0"/>
              </a:defRPr>
            </a:pPr>
            <a:endParaRPr lang="en-US"/>
          </a:p>
        </c:txPr>
        <c:crossAx val="113722496"/>
        <c:crosses val="autoZero"/>
        <c:auto val="1"/>
        <c:lblAlgn val="ctr"/>
        <c:lblOffset val="100"/>
        <c:tickLblSkip val="1"/>
        <c:noMultiLvlLbl val="0"/>
      </c:catAx>
      <c:valAx>
        <c:axId val="113722496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113716608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600" baseline="0">
              <a:latin typeface="Arial Narrow" panose="020B060602020203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2">
    <c:autoUpdate val="0"/>
  </c:externalData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Better</c:v>
                </c:pt>
              </c:strCache>
            </c:strRef>
          </c:tx>
          <c:spPr>
            <a:solidFill>
              <a:srgbClr val="0099FF"/>
            </a:solidFill>
          </c:spPr>
          <c:invertIfNegative val="0"/>
          <c:cat>
            <c:strRef>
              <c:f>Sheet1!$A$2:$A$7</c:f>
              <c:strCache>
                <c:ptCount val="6"/>
                <c:pt idx="0">
                  <c:v>Grades</c:v>
                </c:pt>
                <c:pt idx="1">
                  <c:v>Confidence</c:v>
                </c:pt>
                <c:pt idx="2">
                  <c:v>School Attendance</c:v>
                </c:pt>
                <c:pt idx="3">
                  <c:v>Friends and Social Life</c:v>
                </c:pt>
                <c:pt idx="4">
                  <c:v>Health</c:v>
                </c:pt>
                <c:pt idx="5">
                  <c:v>Behavior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0.6</c:v>
                </c:pt>
                <c:pt idx="1">
                  <c:v>0.63</c:v>
                </c:pt>
                <c:pt idx="2">
                  <c:v>0.54</c:v>
                </c:pt>
                <c:pt idx="3">
                  <c:v>0.6</c:v>
                </c:pt>
                <c:pt idx="4">
                  <c:v>0.5</c:v>
                </c:pt>
                <c:pt idx="5">
                  <c:v>0.52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 Change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Sheet1!$A$2:$A$7</c:f>
              <c:strCache>
                <c:ptCount val="6"/>
                <c:pt idx="0">
                  <c:v>Grades</c:v>
                </c:pt>
                <c:pt idx="1">
                  <c:v>Confidence</c:v>
                </c:pt>
                <c:pt idx="2">
                  <c:v>School Attendance</c:v>
                </c:pt>
                <c:pt idx="3">
                  <c:v>Friends and Social Life</c:v>
                </c:pt>
                <c:pt idx="4">
                  <c:v>Health</c:v>
                </c:pt>
                <c:pt idx="5">
                  <c:v>Behavior</c:v>
                </c:pt>
              </c:strCache>
            </c:strRef>
          </c:cat>
          <c:val>
            <c:numRef>
              <c:f>Sheet1!$C$2:$C$7</c:f>
              <c:numCache>
                <c:formatCode>0%</c:formatCode>
                <c:ptCount val="6"/>
                <c:pt idx="0">
                  <c:v>0.28000000000000003</c:v>
                </c:pt>
                <c:pt idx="1">
                  <c:v>0.26</c:v>
                </c:pt>
                <c:pt idx="2">
                  <c:v>0.34</c:v>
                </c:pt>
                <c:pt idx="3">
                  <c:v>0.25</c:v>
                </c:pt>
                <c:pt idx="4">
                  <c:v>0.37</c:v>
                </c:pt>
                <c:pt idx="5">
                  <c:v>0.37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Worse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strRef>
              <c:f>Sheet1!$A$2:$A$7</c:f>
              <c:strCache>
                <c:ptCount val="6"/>
                <c:pt idx="0">
                  <c:v>Grades</c:v>
                </c:pt>
                <c:pt idx="1">
                  <c:v>Confidence</c:v>
                </c:pt>
                <c:pt idx="2">
                  <c:v>School Attendance</c:v>
                </c:pt>
                <c:pt idx="3">
                  <c:v>Friends and Social Life</c:v>
                </c:pt>
                <c:pt idx="4">
                  <c:v>Health</c:v>
                </c:pt>
                <c:pt idx="5">
                  <c:v>Behavior</c:v>
                </c:pt>
              </c:strCache>
            </c:strRef>
          </c:cat>
          <c:val>
            <c:numRef>
              <c:f>Sheet1!$D$2:$D$7</c:f>
              <c:numCache>
                <c:formatCode>0%</c:formatCode>
                <c:ptCount val="6"/>
                <c:pt idx="0">
                  <c:v>0.02</c:v>
                </c:pt>
                <c:pt idx="1">
                  <c:v>0.01</c:v>
                </c:pt>
                <c:pt idx="2">
                  <c:v>0.02</c:v>
                </c:pt>
                <c:pt idx="3">
                  <c:v>0.04</c:v>
                </c:pt>
                <c:pt idx="4">
                  <c:v>0.02</c:v>
                </c:pt>
                <c:pt idx="5">
                  <c:v>0.03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N/A</c:v>
                </c:pt>
              </c:strCache>
            </c:strRef>
          </c:tx>
          <c:spPr>
            <a:solidFill>
              <a:srgbClr val="B7CF32"/>
            </a:solidFill>
          </c:spPr>
          <c:invertIfNegative val="0"/>
          <c:cat>
            <c:strRef>
              <c:f>Sheet1!$A$2:$A$7</c:f>
              <c:strCache>
                <c:ptCount val="6"/>
                <c:pt idx="0">
                  <c:v>Grades</c:v>
                </c:pt>
                <c:pt idx="1">
                  <c:v>Confidence</c:v>
                </c:pt>
                <c:pt idx="2">
                  <c:v>School Attendance</c:v>
                </c:pt>
                <c:pt idx="3">
                  <c:v>Friends and Social Life</c:v>
                </c:pt>
                <c:pt idx="4">
                  <c:v>Health</c:v>
                </c:pt>
                <c:pt idx="5">
                  <c:v>Behavior</c:v>
                </c:pt>
              </c:strCache>
            </c:strRef>
          </c:cat>
          <c:val>
            <c:numRef>
              <c:f>Sheet1!$E$2:$E$7</c:f>
              <c:numCache>
                <c:formatCode>0%</c:formatCode>
                <c:ptCount val="6"/>
                <c:pt idx="0">
                  <c:v>0.11</c:v>
                </c:pt>
                <c:pt idx="1">
                  <c:v>0.1</c:v>
                </c:pt>
                <c:pt idx="2">
                  <c:v>0.12</c:v>
                </c:pt>
                <c:pt idx="3">
                  <c:v>0.11</c:v>
                </c:pt>
                <c:pt idx="4">
                  <c:v>0.13</c:v>
                </c:pt>
                <c:pt idx="5">
                  <c:v>0.09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3801856"/>
        <c:axId val="113811840"/>
      </c:barChart>
      <c:catAx>
        <c:axId val="113801856"/>
        <c:scaling>
          <c:orientation val="minMax"/>
        </c:scaling>
        <c:delete val="0"/>
        <c:axPos val="b"/>
        <c:majorTickMark val="cross"/>
        <c:minorTickMark val="none"/>
        <c:tickLblPos val="nextTo"/>
        <c:txPr>
          <a:bodyPr/>
          <a:lstStyle/>
          <a:p>
            <a:pPr>
              <a:defRPr sz="1400" baseline="0">
                <a:latin typeface="Arial Narrow" panose="020B0606020202030204" pitchFamily="34" charset="0"/>
              </a:defRPr>
            </a:pPr>
            <a:endParaRPr lang="en-US"/>
          </a:p>
        </c:txPr>
        <c:crossAx val="113811840"/>
        <c:crosses val="autoZero"/>
        <c:auto val="1"/>
        <c:lblAlgn val="ctr"/>
        <c:lblOffset val="100"/>
        <c:noMultiLvlLbl val="0"/>
      </c:catAx>
      <c:valAx>
        <c:axId val="113811840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Arial Narrow" panose="020B0606020202030204" pitchFamily="34" charset="0"/>
              </a:defRPr>
            </a:pPr>
            <a:endParaRPr lang="en-US"/>
          </a:p>
        </c:txPr>
        <c:crossAx val="113801856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600" baseline="0">
              <a:latin typeface="Arial Narrow" panose="020B060602020203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CD6BB55-F901-47A4-B7D2-CAAE900B0448}" type="doc">
      <dgm:prSet loTypeId="urn:microsoft.com/office/officeart/2005/8/layout/equation2" loCatId="process" qsTypeId="urn:microsoft.com/office/officeart/2005/8/quickstyle/simple1" qsCatId="simple" csTypeId="urn:microsoft.com/office/officeart/2005/8/colors/colorful4" csCatId="colorful" phldr="1"/>
      <dgm:spPr/>
    </dgm:pt>
    <dgm:pt modelId="{E7936072-6680-4D97-9189-4CF93C675680}">
      <dgm:prSet phldrT="[Text]"/>
      <dgm:spPr/>
      <dgm:t>
        <a:bodyPr/>
        <a:lstStyle/>
        <a:p>
          <a:r>
            <a:rPr lang="en-US" dirty="0" smtClean="0"/>
            <a:t>Data analysis</a:t>
          </a:r>
          <a:endParaRPr lang="en-US" dirty="0"/>
        </a:p>
      </dgm:t>
    </dgm:pt>
    <dgm:pt modelId="{05C3875C-06A7-4357-9D7F-DA7AC29D7BB3}" type="parTrans" cxnId="{37779925-17C3-406B-9E1D-D9022AB37E26}">
      <dgm:prSet/>
      <dgm:spPr/>
      <dgm:t>
        <a:bodyPr/>
        <a:lstStyle/>
        <a:p>
          <a:endParaRPr lang="en-US"/>
        </a:p>
      </dgm:t>
    </dgm:pt>
    <dgm:pt modelId="{73BD9293-78F2-43FB-B131-A3269CDD31BF}" type="sibTrans" cxnId="{37779925-17C3-406B-9E1D-D9022AB37E26}">
      <dgm:prSet/>
      <dgm:spPr/>
      <dgm:t>
        <a:bodyPr/>
        <a:lstStyle/>
        <a:p>
          <a:endParaRPr lang="en-US"/>
        </a:p>
      </dgm:t>
    </dgm:pt>
    <dgm:pt modelId="{6D5607A7-5926-4DB8-AECF-3397961FDB90}">
      <dgm:prSet phldrT="[Text]" custT="1"/>
      <dgm:spPr/>
      <dgm:t>
        <a:bodyPr/>
        <a:lstStyle/>
        <a:p>
          <a:r>
            <a:rPr lang="en-US" sz="1600" dirty="0" smtClean="0"/>
            <a:t>Check with partners about existing resources</a:t>
          </a:r>
          <a:endParaRPr lang="en-US" sz="1600" dirty="0"/>
        </a:p>
      </dgm:t>
    </dgm:pt>
    <dgm:pt modelId="{84EF719C-4261-4DF9-BEE1-A57EAF2C8806}" type="parTrans" cxnId="{2D821E90-10A6-4EB9-83A6-096A9D1D172F}">
      <dgm:prSet/>
      <dgm:spPr/>
      <dgm:t>
        <a:bodyPr/>
        <a:lstStyle/>
        <a:p>
          <a:endParaRPr lang="en-US"/>
        </a:p>
      </dgm:t>
    </dgm:pt>
    <dgm:pt modelId="{D7460266-B88D-4ED2-9D99-A2F6B7413233}" type="sibTrans" cxnId="{2D821E90-10A6-4EB9-83A6-096A9D1D172F}">
      <dgm:prSet/>
      <dgm:spPr/>
      <dgm:t>
        <a:bodyPr/>
        <a:lstStyle/>
        <a:p>
          <a:endParaRPr lang="en-US"/>
        </a:p>
      </dgm:t>
    </dgm:pt>
    <dgm:pt modelId="{249C9D6B-0739-4F8A-A598-10DAC0F4A813}">
      <dgm:prSet phldrT="[Text]"/>
      <dgm:spPr/>
      <dgm:t>
        <a:bodyPr/>
        <a:lstStyle/>
        <a:p>
          <a:r>
            <a:rPr lang="en-US" dirty="0" smtClean="0"/>
            <a:t>Defined programmatic goal</a:t>
          </a:r>
          <a:endParaRPr lang="en-US" dirty="0"/>
        </a:p>
      </dgm:t>
    </dgm:pt>
    <dgm:pt modelId="{D9107B1D-692C-4847-BADA-C0AC240C2A3D}" type="parTrans" cxnId="{AA963EEB-FAE3-40EE-8F5A-793386994195}">
      <dgm:prSet/>
      <dgm:spPr/>
      <dgm:t>
        <a:bodyPr/>
        <a:lstStyle/>
        <a:p>
          <a:endParaRPr lang="en-US"/>
        </a:p>
      </dgm:t>
    </dgm:pt>
    <dgm:pt modelId="{48920FAB-77A5-4F4F-AFE2-B86AB612AD7E}" type="sibTrans" cxnId="{AA963EEB-FAE3-40EE-8F5A-793386994195}">
      <dgm:prSet/>
      <dgm:spPr/>
      <dgm:t>
        <a:bodyPr/>
        <a:lstStyle/>
        <a:p>
          <a:endParaRPr lang="en-US"/>
        </a:p>
      </dgm:t>
    </dgm:pt>
    <dgm:pt modelId="{EA604C84-94CA-4183-99F6-BE6E6D42D1AB}" type="pres">
      <dgm:prSet presAssocID="{DCD6BB55-F901-47A4-B7D2-CAAE900B0448}" presName="Name0" presStyleCnt="0">
        <dgm:presLayoutVars>
          <dgm:dir/>
          <dgm:resizeHandles val="exact"/>
        </dgm:presLayoutVars>
      </dgm:prSet>
      <dgm:spPr/>
    </dgm:pt>
    <dgm:pt modelId="{063399DE-EDAF-4C3C-84AA-19341EDE364B}" type="pres">
      <dgm:prSet presAssocID="{DCD6BB55-F901-47A4-B7D2-CAAE900B0448}" presName="vNodes" presStyleCnt="0"/>
      <dgm:spPr/>
    </dgm:pt>
    <dgm:pt modelId="{A05283BD-5B46-4795-8B64-8B130F494812}" type="pres">
      <dgm:prSet presAssocID="{E7936072-6680-4D97-9189-4CF93C675680}" presName="node" presStyleLbl="node1" presStyleIdx="0" presStyleCnt="3" custLinFactY="7218" custLinFactNeighborX="30774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C11C0C-8CC4-4C76-B775-B889A199FE5C}" type="pres">
      <dgm:prSet presAssocID="{73BD9293-78F2-43FB-B131-A3269CDD31BF}" presName="spacerT" presStyleCnt="0"/>
      <dgm:spPr/>
    </dgm:pt>
    <dgm:pt modelId="{6AC7E825-B9AC-43B2-AC3D-C5FB22BB8B6D}" type="pres">
      <dgm:prSet presAssocID="{73BD9293-78F2-43FB-B131-A3269CDD31BF}" presName="sibTrans" presStyleLbl="sibTrans2D1" presStyleIdx="0" presStyleCnt="2" custLinFactNeighborX="52339" custLinFactNeighborY="61412"/>
      <dgm:spPr/>
      <dgm:t>
        <a:bodyPr/>
        <a:lstStyle/>
        <a:p>
          <a:endParaRPr lang="en-US"/>
        </a:p>
      </dgm:t>
    </dgm:pt>
    <dgm:pt modelId="{01BDA085-70B0-4FCF-AB59-68CC91DFD908}" type="pres">
      <dgm:prSet presAssocID="{73BD9293-78F2-43FB-B131-A3269CDD31BF}" presName="spacerB" presStyleCnt="0"/>
      <dgm:spPr/>
    </dgm:pt>
    <dgm:pt modelId="{F1B7D0B5-8A72-4332-87DE-F9F6A6B908A7}" type="pres">
      <dgm:prSet presAssocID="{6D5607A7-5926-4DB8-AECF-3397961FDB90}" presName="node" presStyleLbl="node1" presStyleIdx="1" presStyleCnt="3" custLinFactNeighborX="30774" custLinFactNeighborY="-5579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FF0668-14C0-48CB-8C5B-A5AB741A4EAF}" type="pres">
      <dgm:prSet presAssocID="{DCD6BB55-F901-47A4-B7D2-CAAE900B0448}" presName="sibTransLast" presStyleLbl="sibTrans2D1" presStyleIdx="1" presStyleCnt="2" custScaleX="164174" custLinFactNeighborX="-56777" custLinFactNeighborY="1806"/>
      <dgm:spPr/>
      <dgm:t>
        <a:bodyPr/>
        <a:lstStyle/>
        <a:p>
          <a:endParaRPr lang="en-US"/>
        </a:p>
      </dgm:t>
    </dgm:pt>
    <dgm:pt modelId="{DB2D471B-2DB5-4E68-AF4C-49A48C0C4DD1}" type="pres">
      <dgm:prSet presAssocID="{DCD6BB55-F901-47A4-B7D2-CAAE900B0448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13E49867-364C-4005-A14C-281E3876F446}" type="pres">
      <dgm:prSet presAssocID="{DCD6BB55-F901-47A4-B7D2-CAAE900B0448}" presName="lastNode" presStyleLbl="node1" presStyleIdx="2" presStyleCnt="3" custLinFactNeighborX="24757" custLinFactNeighborY="160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7601C93-26AF-4DF0-9931-681F6AE7B513}" type="presOf" srcId="{6D5607A7-5926-4DB8-AECF-3397961FDB90}" destId="{F1B7D0B5-8A72-4332-87DE-F9F6A6B908A7}" srcOrd="0" destOrd="0" presId="urn:microsoft.com/office/officeart/2005/8/layout/equation2"/>
    <dgm:cxn modelId="{95E77CBD-9653-45BE-8902-52F887462088}" type="presOf" srcId="{73BD9293-78F2-43FB-B131-A3269CDD31BF}" destId="{6AC7E825-B9AC-43B2-AC3D-C5FB22BB8B6D}" srcOrd="0" destOrd="0" presId="urn:microsoft.com/office/officeart/2005/8/layout/equation2"/>
    <dgm:cxn modelId="{FF5D62F7-A144-47F2-9BEA-E4113726DAE0}" type="presOf" srcId="{D7460266-B88D-4ED2-9D99-A2F6B7413233}" destId="{DB2D471B-2DB5-4E68-AF4C-49A48C0C4DD1}" srcOrd="1" destOrd="0" presId="urn:microsoft.com/office/officeart/2005/8/layout/equation2"/>
    <dgm:cxn modelId="{DBBDEAEC-0131-4FF8-B24D-58666CFD1910}" type="presOf" srcId="{DCD6BB55-F901-47A4-B7D2-CAAE900B0448}" destId="{EA604C84-94CA-4183-99F6-BE6E6D42D1AB}" srcOrd="0" destOrd="0" presId="urn:microsoft.com/office/officeart/2005/8/layout/equation2"/>
    <dgm:cxn modelId="{60EF5EC3-8A71-44B1-BF6B-DBAD35FCA5ED}" type="presOf" srcId="{E7936072-6680-4D97-9189-4CF93C675680}" destId="{A05283BD-5B46-4795-8B64-8B130F494812}" srcOrd="0" destOrd="0" presId="urn:microsoft.com/office/officeart/2005/8/layout/equation2"/>
    <dgm:cxn modelId="{37779925-17C3-406B-9E1D-D9022AB37E26}" srcId="{DCD6BB55-F901-47A4-B7D2-CAAE900B0448}" destId="{E7936072-6680-4D97-9189-4CF93C675680}" srcOrd="0" destOrd="0" parTransId="{05C3875C-06A7-4357-9D7F-DA7AC29D7BB3}" sibTransId="{73BD9293-78F2-43FB-B131-A3269CDD31BF}"/>
    <dgm:cxn modelId="{DABDCEB2-F793-4AD8-A047-880D6753FE0B}" type="presOf" srcId="{D7460266-B88D-4ED2-9D99-A2F6B7413233}" destId="{FCFF0668-14C0-48CB-8C5B-A5AB741A4EAF}" srcOrd="0" destOrd="0" presId="urn:microsoft.com/office/officeart/2005/8/layout/equation2"/>
    <dgm:cxn modelId="{2D821E90-10A6-4EB9-83A6-096A9D1D172F}" srcId="{DCD6BB55-F901-47A4-B7D2-CAAE900B0448}" destId="{6D5607A7-5926-4DB8-AECF-3397961FDB90}" srcOrd="1" destOrd="0" parTransId="{84EF719C-4261-4DF9-BEE1-A57EAF2C8806}" sibTransId="{D7460266-B88D-4ED2-9D99-A2F6B7413233}"/>
    <dgm:cxn modelId="{552C48F8-20BA-4DDA-A7FC-521B972E4336}" type="presOf" srcId="{249C9D6B-0739-4F8A-A598-10DAC0F4A813}" destId="{13E49867-364C-4005-A14C-281E3876F446}" srcOrd="0" destOrd="0" presId="urn:microsoft.com/office/officeart/2005/8/layout/equation2"/>
    <dgm:cxn modelId="{AA963EEB-FAE3-40EE-8F5A-793386994195}" srcId="{DCD6BB55-F901-47A4-B7D2-CAAE900B0448}" destId="{249C9D6B-0739-4F8A-A598-10DAC0F4A813}" srcOrd="2" destOrd="0" parTransId="{D9107B1D-692C-4847-BADA-C0AC240C2A3D}" sibTransId="{48920FAB-77A5-4F4F-AFE2-B86AB612AD7E}"/>
    <dgm:cxn modelId="{10C52E93-ACBA-48BC-9AE1-928630225D1D}" type="presParOf" srcId="{EA604C84-94CA-4183-99F6-BE6E6D42D1AB}" destId="{063399DE-EDAF-4C3C-84AA-19341EDE364B}" srcOrd="0" destOrd="0" presId="urn:microsoft.com/office/officeart/2005/8/layout/equation2"/>
    <dgm:cxn modelId="{E68C6953-5043-41FF-9778-BB36326DFCCF}" type="presParOf" srcId="{063399DE-EDAF-4C3C-84AA-19341EDE364B}" destId="{A05283BD-5B46-4795-8B64-8B130F494812}" srcOrd="0" destOrd="0" presId="urn:microsoft.com/office/officeart/2005/8/layout/equation2"/>
    <dgm:cxn modelId="{0A412FAB-736C-4708-85BC-869D6F151C62}" type="presParOf" srcId="{063399DE-EDAF-4C3C-84AA-19341EDE364B}" destId="{3FC11C0C-8CC4-4C76-B775-B889A199FE5C}" srcOrd="1" destOrd="0" presId="urn:microsoft.com/office/officeart/2005/8/layout/equation2"/>
    <dgm:cxn modelId="{3380FF8A-86CE-4B79-BFAF-F0764ACF237F}" type="presParOf" srcId="{063399DE-EDAF-4C3C-84AA-19341EDE364B}" destId="{6AC7E825-B9AC-43B2-AC3D-C5FB22BB8B6D}" srcOrd="2" destOrd="0" presId="urn:microsoft.com/office/officeart/2005/8/layout/equation2"/>
    <dgm:cxn modelId="{23532F90-2A91-42F8-8997-A0513555E0C3}" type="presParOf" srcId="{063399DE-EDAF-4C3C-84AA-19341EDE364B}" destId="{01BDA085-70B0-4FCF-AB59-68CC91DFD908}" srcOrd="3" destOrd="0" presId="urn:microsoft.com/office/officeart/2005/8/layout/equation2"/>
    <dgm:cxn modelId="{92501F40-C865-4890-84FD-5F144910FBD5}" type="presParOf" srcId="{063399DE-EDAF-4C3C-84AA-19341EDE364B}" destId="{F1B7D0B5-8A72-4332-87DE-F9F6A6B908A7}" srcOrd="4" destOrd="0" presId="urn:microsoft.com/office/officeart/2005/8/layout/equation2"/>
    <dgm:cxn modelId="{02E3749D-524B-4431-B24A-0C29828E47C1}" type="presParOf" srcId="{EA604C84-94CA-4183-99F6-BE6E6D42D1AB}" destId="{FCFF0668-14C0-48CB-8C5B-A5AB741A4EAF}" srcOrd="1" destOrd="0" presId="urn:microsoft.com/office/officeart/2005/8/layout/equation2"/>
    <dgm:cxn modelId="{F2D07DFB-D622-4478-82F1-FC5E9B35204E}" type="presParOf" srcId="{FCFF0668-14C0-48CB-8C5B-A5AB741A4EAF}" destId="{DB2D471B-2DB5-4E68-AF4C-49A48C0C4DD1}" srcOrd="0" destOrd="0" presId="urn:microsoft.com/office/officeart/2005/8/layout/equation2"/>
    <dgm:cxn modelId="{92F42C92-1243-4E14-A1DA-236FD594192A}" type="presParOf" srcId="{EA604C84-94CA-4183-99F6-BE6E6D42D1AB}" destId="{13E49867-364C-4005-A14C-281E3876F446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5283BD-5B46-4795-8B64-8B130F494812}">
      <dsp:nvSpPr>
        <dsp:cNvPr id="0" name=""/>
        <dsp:cNvSpPr/>
      </dsp:nvSpPr>
      <dsp:spPr>
        <a:xfrm>
          <a:off x="838201" y="228603"/>
          <a:ext cx="1480839" cy="1480839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Data analysis</a:t>
          </a:r>
          <a:endParaRPr lang="en-US" sz="2100" kern="1200" dirty="0"/>
        </a:p>
      </dsp:txBody>
      <dsp:txXfrm>
        <a:off x="1055065" y="445467"/>
        <a:ext cx="1047111" cy="1047111"/>
      </dsp:txXfrm>
    </dsp:sp>
    <dsp:sp modelId="{6AC7E825-B9AC-43B2-AC3D-C5FB22BB8B6D}">
      <dsp:nvSpPr>
        <dsp:cNvPr id="0" name=""/>
        <dsp:cNvSpPr/>
      </dsp:nvSpPr>
      <dsp:spPr>
        <a:xfrm>
          <a:off x="1142997" y="1676400"/>
          <a:ext cx="858887" cy="858887"/>
        </a:xfrm>
        <a:prstGeom prst="mathPlus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>
        <a:off x="1256842" y="2004838"/>
        <a:ext cx="631197" cy="202011"/>
      </dsp:txXfrm>
    </dsp:sp>
    <dsp:sp modelId="{F1B7D0B5-8A72-4332-87DE-F9F6A6B908A7}">
      <dsp:nvSpPr>
        <dsp:cNvPr id="0" name=""/>
        <dsp:cNvSpPr/>
      </dsp:nvSpPr>
      <dsp:spPr>
        <a:xfrm>
          <a:off x="838201" y="2514601"/>
          <a:ext cx="1480839" cy="1480839"/>
        </a:xfrm>
        <a:prstGeom prst="ellipse">
          <a:avLst/>
        </a:prstGeom>
        <a:solidFill>
          <a:schemeClr val="accent4">
            <a:hueOff val="-7176830"/>
            <a:satOff val="32394"/>
            <a:lumOff val="127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Check with partners about existing resources</a:t>
          </a:r>
          <a:endParaRPr lang="en-US" sz="1600" kern="1200" dirty="0"/>
        </a:p>
      </dsp:txBody>
      <dsp:txXfrm>
        <a:off x="1055065" y="2731465"/>
        <a:ext cx="1047111" cy="1047111"/>
      </dsp:txXfrm>
    </dsp:sp>
    <dsp:sp modelId="{FCFF0668-14C0-48CB-8C5B-A5AB741A4EAF}">
      <dsp:nvSpPr>
        <dsp:cNvPr id="0" name=""/>
        <dsp:cNvSpPr/>
      </dsp:nvSpPr>
      <dsp:spPr>
        <a:xfrm rot="21559980">
          <a:off x="2193746" y="1834516"/>
          <a:ext cx="493283" cy="550872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-14353660"/>
            <a:satOff val="64788"/>
            <a:lumOff val="254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>
        <a:off x="2193751" y="1945551"/>
        <a:ext cx="345298" cy="330524"/>
      </dsp:txXfrm>
    </dsp:sp>
    <dsp:sp modelId="{13E49867-364C-4005-A14C-281E3876F446}">
      <dsp:nvSpPr>
        <dsp:cNvPr id="0" name=""/>
        <dsp:cNvSpPr/>
      </dsp:nvSpPr>
      <dsp:spPr>
        <a:xfrm>
          <a:off x="2885816" y="598724"/>
          <a:ext cx="2961679" cy="2961679"/>
        </a:xfrm>
        <a:prstGeom prst="ellipse">
          <a:avLst/>
        </a:prstGeom>
        <a:solidFill>
          <a:schemeClr val="accent4">
            <a:hueOff val="-14353660"/>
            <a:satOff val="64788"/>
            <a:lumOff val="254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Defined programmatic goal</a:t>
          </a:r>
          <a:endParaRPr lang="en-US" sz="2600" kern="1200" dirty="0"/>
        </a:p>
      </dsp:txBody>
      <dsp:txXfrm>
        <a:off x="3319544" y="1032452"/>
        <a:ext cx="2094223" cy="20942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0.04358</cdr:x>
      <cdr:y>0.81425</cdr:y>
    </cdr:from>
    <cdr:to>
      <cdr:x>1</cdr:x>
      <cdr:y>0.88295</cdr:y>
    </cdr:to>
    <cdr:sp macro="" textlink="">
      <cdr:nvSpPr>
        <cdr:cNvPr id="2" name="TextBox 2"/>
        <cdr:cNvSpPr txBox="1"/>
      </cdr:nvSpPr>
      <cdr:spPr>
        <a:xfrm xmlns:a="http://schemas.openxmlformats.org/drawingml/2006/main">
          <a:off x="342900" y="3048000"/>
          <a:ext cx="7524749" cy="257175"/>
        </a:xfrm>
        <a:prstGeom xmlns:a="http://schemas.openxmlformats.org/drawingml/2006/main" prst="rect">
          <a:avLst/>
        </a:prstGeom>
        <a:solidFill xmlns:a="http://schemas.openxmlformats.org/drawingml/2006/main">
          <a:schemeClr val="lt1"/>
        </a:solidFill>
        <a:ln xmlns:a="http://schemas.openxmlformats.org/drawingml/2006/main" w="9525" cmpd="sng">
          <a:solidFill>
            <a:schemeClr val="lt1">
              <a:shade val="50000"/>
            </a:schemeClr>
          </a:solidFill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700" dirty="0"/>
            <a:t>        N</a:t>
          </a:r>
          <a:r>
            <a:rPr lang="en-US" sz="700" baseline="0" dirty="0"/>
            <a:t> = 1366        N = 1555       N = 1175        N = 1809        N = 1404      N = 1868       N = 1445      N = 368      N = 1250      N = 1628       N = 932       N = 1222       N = 938      N = 1978</a:t>
          </a:r>
          <a:endParaRPr lang="en-US" sz="7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0.18947</cdr:x>
      <cdr:y>0.10932</cdr:y>
    </cdr:from>
    <cdr:to>
      <cdr:x>0.84211</cdr:x>
      <cdr:y>0.19938</cdr:y>
    </cdr:to>
    <cdr:sp macro="" textlink="">
      <cdr:nvSpPr>
        <cdr:cNvPr id="2" name="TextBox 6"/>
        <cdr:cNvSpPr txBox="1"/>
      </cdr:nvSpPr>
      <cdr:spPr>
        <a:xfrm xmlns:a="http://schemas.openxmlformats.org/drawingml/2006/main">
          <a:off x="1371600" y="448294"/>
          <a:ext cx="4724400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b="1" dirty="0" smtClean="0"/>
            <a:t>Household Financial Situation</a:t>
          </a:r>
          <a:endParaRPr lang="en-US" b="1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9075" cy="350838"/>
          </a:xfrm>
          <a:prstGeom prst="rect">
            <a:avLst/>
          </a:prstGeom>
        </p:spPr>
        <p:txBody>
          <a:bodyPr vert="horz" lIns="91427" tIns="45713" rIns="91427" bIns="45713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738" y="0"/>
            <a:ext cx="4029075" cy="350838"/>
          </a:xfrm>
          <a:prstGeom prst="rect">
            <a:avLst/>
          </a:prstGeom>
        </p:spPr>
        <p:txBody>
          <a:bodyPr vert="horz" lIns="91427" tIns="45713" rIns="91427" bIns="45713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87A5254-BAD2-4490-98B9-FC3612FC292D}" type="datetimeFigureOut">
              <a:rPr lang="en-US"/>
              <a:pPr>
                <a:defRPr/>
              </a:pPr>
              <a:t>3/17/2016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57975"/>
            <a:ext cx="4029075" cy="350838"/>
          </a:xfrm>
          <a:prstGeom prst="rect">
            <a:avLst/>
          </a:prstGeom>
        </p:spPr>
        <p:txBody>
          <a:bodyPr vert="horz" lIns="91427" tIns="45713" rIns="91427" bIns="45713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738" y="6657975"/>
            <a:ext cx="4029075" cy="350838"/>
          </a:xfrm>
          <a:prstGeom prst="rect">
            <a:avLst/>
          </a:prstGeom>
        </p:spPr>
        <p:txBody>
          <a:bodyPr vert="horz" lIns="91427" tIns="45713" rIns="91427" bIns="45713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751A722-9FBD-4D4C-84C8-21BED0E3012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93900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9075" cy="350838"/>
          </a:xfrm>
          <a:prstGeom prst="rect">
            <a:avLst/>
          </a:prstGeom>
        </p:spPr>
        <p:txBody>
          <a:bodyPr vert="horz" lIns="91427" tIns="45713" rIns="91427" bIns="45713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738" y="0"/>
            <a:ext cx="4029075" cy="350838"/>
          </a:xfrm>
          <a:prstGeom prst="rect">
            <a:avLst/>
          </a:prstGeom>
        </p:spPr>
        <p:txBody>
          <a:bodyPr vert="horz" lIns="91427" tIns="45713" rIns="91427" bIns="45713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D668B48-6AC2-4767-B958-EA086F8E1D09}" type="datetimeFigureOut">
              <a:rPr lang="en-US"/>
              <a:pPr>
                <a:defRPr/>
              </a:pPr>
              <a:t>3/17/2016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5463"/>
            <a:ext cx="3505200" cy="2628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7" tIns="45713" rIns="91427" bIns="45713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0275" y="3330575"/>
            <a:ext cx="7435850" cy="3154363"/>
          </a:xfrm>
          <a:prstGeom prst="rect">
            <a:avLst/>
          </a:prstGeom>
        </p:spPr>
        <p:txBody>
          <a:bodyPr vert="horz" lIns="91427" tIns="45713" rIns="91427" bIns="45713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7975"/>
            <a:ext cx="4029075" cy="350838"/>
          </a:xfrm>
          <a:prstGeom prst="rect">
            <a:avLst/>
          </a:prstGeom>
        </p:spPr>
        <p:txBody>
          <a:bodyPr vert="horz" lIns="91427" tIns="45713" rIns="91427" bIns="45713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738" y="6657975"/>
            <a:ext cx="4029075" cy="350838"/>
          </a:xfrm>
          <a:prstGeom prst="rect">
            <a:avLst/>
          </a:prstGeom>
        </p:spPr>
        <p:txBody>
          <a:bodyPr vert="horz" lIns="91427" tIns="45713" rIns="91427" bIns="45713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411CD9F-02FB-4700-A095-FA5C0963F6C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70252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0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0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2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2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3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3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4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4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5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5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6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6.xml"/></Relationships>
</file>

<file path=ppt/notesSlides/_rels/notesSlide1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7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7.xml"/></Relationships>
</file>

<file path=ppt/notesSlides/_rels/notesSlide1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8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8.xml"/></Relationships>
</file>

<file path=ppt/notesSlides/_rels/notesSlide19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9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9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.xml"/></Relationships>
</file>

<file path=ppt/notesSlides/_rels/notesSlide20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0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0.xml"/></Relationships>
</file>

<file path=ppt/notesSlides/_rels/notesSlide2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1.xml"/></Relationships>
</file>

<file path=ppt/notesSlides/_rels/notesSlide2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2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2.xml"/></Relationships>
</file>

<file path=ppt/notesSlides/_rels/notesSlide2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3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3.xml"/></Relationships>
</file>

<file path=ppt/notesSlides/_rels/notesSlide2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5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4.xml"/></Relationships>
</file>

<file path=ppt/notesSlides/_rels/notesSlide2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6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5.xml"/></Relationships>
</file>

<file path=ppt/notesSlides/_rels/notesSlide2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7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6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4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5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5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6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6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7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7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8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8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slide" Target="../slides/slide9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70AB886-D340-4D8A-A15F-32020E999089}" type="slidenum">
              <a:rPr lang="en-US" altLang="en-US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altLang="en-US" dirty="0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11CD9F-02FB-4700-A095-FA5C0963F6C8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6054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11CD9F-02FB-4700-A095-FA5C0963F6C8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64283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11CD9F-02FB-4700-A095-FA5C0963F6C8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77129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11CD9F-02FB-4700-A095-FA5C0963F6C8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33150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11CD9F-02FB-4700-A095-FA5C0963F6C8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21084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11CD9F-02FB-4700-A095-FA5C0963F6C8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9994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11CD9F-02FB-4700-A095-FA5C0963F6C8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6878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11CD9F-02FB-4700-A095-FA5C0963F6C8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237975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11CD9F-02FB-4700-A095-FA5C0963F6C8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727574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11CD9F-02FB-4700-A095-FA5C0963F6C8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72247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11CD9F-02FB-4700-A095-FA5C0963F6C8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0387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11CD9F-02FB-4700-A095-FA5C0963F6C8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253086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11CD9F-02FB-4700-A095-FA5C0963F6C8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385154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11CD9F-02FB-4700-A095-FA5C0963F6C8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017168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11CD9F-02FB-4700-A095-FA5C0963F6C8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662703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11CD9F-02FB-4700-A095-FA5C0963F6C8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771777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11CD9F-02FB-4700-A095-FA5C0963F6C8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391318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11CD9F-02FB-4700-A095-FA5C0963F6C8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35960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11CD9F-02FB-4700-A095-FA5C0963F6C8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67840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11CD9F-02FB-4700-A095-FA5C0963F6C8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97468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11CD9F-02FB-4700-A095-FA5C0963F6C8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77129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11CD9F-02FB-4700-A095-FA5C0963F6C8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31384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11CD9F-02FB-4700-A095-FA5C0963F6C8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96314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11CD9F-02FB-4700-A095-FA5C0963F6C8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36208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11CD9F-02FB-4700-A095-FA5C0963F6C8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79350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5"/>
          <p:cNvGrpSpPr>
            <a:grpSpLocks/>
          </p:cNvGrpSpPr>
          <p:nvPr userDrawn="1"/>
        </p:nvGrpSpPr>
        <p:grpSpPr bwMode="auto">
          <a:xfrm>
            <a:off x="0" y="6705600"/>
            <a:ext cx="9144000" cy="152400"/>
            <a:chOff x="0" y="6705600"/>
            <a:chExt cx="9144000" cy="152400"/>
          </a:xfrm>
        </p:grpSpPr>
        <p:sp>
          <p:nvSpPr>
            <p:cNvPr id="5" name="Rectangle 1"/>
            <p:cNvSpPr>
              <a:spLocks noChangeArrowheads="1"/>
            </p:cNvSpPr>
            <p:nvPr/>
          </p:nvSpPr>
          <p:spPr bwMode="auto">
            <a:xfrm>
              <a:off x="0" y="6705600"/>
              <a:ext cx="1257300" cy="1524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defRPr/>
              </a:pPr>
              <a:endParaRPr lang="en-US" altLang="en-US" dirty="0" smtClean="0"/>
            </a:p>
          </p:txBody>
        </p:sp>
        <p:sp>
          <p:nvSpPr>
            <p:cNvPr id="6" name="Rectangle 2"/>
            <p:cNvSpPr>
              <a:spLocks noChangeArrowheads="1"/>
            </p:cNvSpPr>
            <p:nvPr/>
          </p:nvSpPr>
          <p:spPr bwMode="auto">
            <a:xfrm>
              <a:off x="1219200" y="6705600"/>
              <a:ext cx="1295400" cy="152400"/>
            </a:xfrm>
            <a:prstGeom prst="rect">
              <a:avLst/>
            </a:prstGeom>
            <a:solidFill>
              <a:srgbClr val="E3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defRPr/>
              </a:pPr>
              <a:endParaRPr lang="en-US" altLang="en-US" dirty="0" smtClean="0"/>
            </a:p>
          </p:txBody>
        </p:sp>
        <p:sp>
          <p:nvSpPr>
            <p:cNvPr id="7" name="Rectangle 3"/>
            <p:cNvSpPr>
              <a:spLocks noChangeArrowheads="1"/>
            </p:cNvSpPr>
            <p:nvPr/>
          </p:nvSpPr>
          <p:spPr bwMode="auto">
            <a:xfrm>
              <a:off x="2514600" y="6705600"/>
              <a:ext cx="1352550" cy="1524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defRPr/>
              </a:pPr>
              <a:endParaRPr lang="en-US" altLang="en-US" dirty="0" smtClean="0"/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3810000" y="6705600"/>
              <a:ext cx="1371600" cy="152400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defRPr/>
              </a:pPr>
              <a:endParaRPr lang="en-US" altLang="en-US" dirty="0" smtClean="0"/>
            </a:p>
          </p:txBody>
        </p:sp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5181600" y="6705600"/>
              <a:ext cx="1371600" cy="1524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defRPr/>
              </a:pPr>
              <a:endParaRPr lang="en-US" altLang="en-US" dirty="0" smtClean="0"/>
            </a:p>
          </p:txBody>
        </p: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7804150" y="6705600"/>
              <a:ext cx="1339850" cy="1524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defRPr/>
              </a:pPr>
              <a:endParaRPr lang="en-US" altLang="en-US" dirty="0" smtClean="0"/>
            </a:p>
          </p:txBody>
        </p:sp>
        <p:sp>
          <p:nvSpPr>
            <p:cNvPr id="11" name="Rectangle 7"/>
            <p:cNvSpPr>
              <a:spLocks noChangeArrowheads="1"/>
            </p:cNvSpPr>
            <p:nvPr/>
          </p:nvSpPr>
          <p:spPr bwMode="auto">
            <a:xfrm>
              <a:off x="6553200" y="6705600"/>
              <a:ext cx="1295400" cy="152400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defRPr/>
              </a:pPr>
              <a:endParaRPr lang="en-US" altLang="en-US" dirty="0" smtClean="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4672" y="3383280"/>
            <a:ext cx="7543800" cy="1572768"/>
          </a:xfrm>
        </p:spPr>
        <p:txBody>
          <a:bodyPr>
            <a:noAutofit/>
          </a:bodyPr>
          <a:lstStyle>
            <a:lvl1pPr>
              <a:defRPr sz="4800" b="1">
                <a:solidFill>
                  <a:srgbClr val="14A2B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4672" y="5632704"/>
            <a:ext cx="7543800" cy="768096"/>
          </a:xfrm>
        </p:spPr>
        <p:txBody>
          <a:bodyPr>
            <a:normAutofit/>
          </a:bodyPr>
          <a:lstStyle>
            <a:lvl1pPr marL="0" indent="0" algn="ctr">
              <a:buNone/>
              <a:defRPr sz="2200" cap="small" baseline="0">
                <a:solidFill>
                  <a:schemeClr val="tx1"/>
                </a:solidFill>
                <a:latin typeface="Californian FB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1220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228600" y="1016000"/>
            <a:ext cx="8721725" cy="342900"/>
          </a:xfrm>
          <a:prstGeom prst="rect">
            <a:avLst/>
          </a:prstGeom>
          <a:solidFill>
            <a:srgbClr val="6A7F10">
              <a:lumMod val="20000"/>
              <a:lumOff val="80000"/>
            </a:srgbClr>
          </a:solidFill>
          <a:ln w="25400" cap="flat" cmpd="sng" algn="ctr">
            <a:solidFill>
              <a:srgbClr val="869822"/>
            </a:solidFill>
            <a:prstDash val="solid"/>
          </a:ln>
          <a:effectLst/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1400" b="1" dirty="0" smtClean="0">
                <a:solidFill>
                  <a:srgbClr val="000000"/>
                </a:solidFill>
                <a:latin typeface="Arial"/>
                <a:ea typeface="Hand Of Sean"/>
                <a:cs typeface="Times New Roman"/>
              </a:rPr>
              <a:t>Goal: </a:t>
            </a:r>
            <a:r>
              <a:rPr lang="en-US" sz="1400" dirty="0" smtClean="0">
                <a:solidFill>
                  <a:srgbClr val="000000"/>
                </a:solidFill>
                <a:latin typeface="Arial"/>
                <a:ea typeface="Hand Of Sean"/>
                <a:cs typeface="Times New Roman"/>
              </a:rPr>
              <a:t>Create safe places for children to live, learn and play free from asthma triggers</a:t>
            </a:r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defRPr/>
            </a:pPr>
            <a:endParaRPr lang="en-US" sz="1200" dirty="0" smtClean="0">
              <a:solidFill>
                <a:srgbClr val="000000"/>
              </a:solidFill>
              <a:latin typeface="Arial"/>
              <a:ea typeface="Hand Of Sean"/>
              <a:cs typeface="Times New Roman"/>
            </a:endParaRPr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defRPr/>
            </a:pPr>
            <a:endParaRPr lang="en-US" sz="1200" dirty="0">
              <a:solidFill>
                <a:srgbClr val="000000"/>
              </a:solidFill>
              <a:latin typeface="Arial"/>
              <a:ea typeface="Hand Of Sean"/>
              <a:cs typeface="Times New Roman"/>
            </a:endParaRPr>
          </a:p>
        </p:txBody>
      </p:sp>
      <p:sp>
        <p:nvSpPr>
          <p:cNvPr id="3" name="Rectangle 2"/>
          <p:cNvSpPr>
            <a:spLocks noChangeArrowheads="1"/>
          </p:cNvSpPr>
          <p:nvPr userDrawn="1"/>
        </p:nvSpPr>
        <p:spPr bwMode="auto">
          <a:xfrm>
            <a:off x="228600" y="609600"/>
            <a:ext cx="8721725" cy="388938"/>
          </a:xfrm>
          <a:prstGeom prst="rect">
            <a:avLst/>
          </a:prstGeom>
          <a:solidFill>
            <a:srgbClr val="B7CF32"/>
          </a:solidFill>
          <a:ln w="25400" cap="flat" cmpd="sng" algn="ctr">
            <a:solidFill>
              <a:srgbClr val="869822"/>
            </a:solidFill>
            <a:prstDash val="solid"/>
          </a:ln>
          <a:effectLst/>
          <a:extLst/>
        </p:spPr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rgbClr val="FFFFFF"/>
                </a:solidFill>
                <a:latin typeface="Arial"/>
                <a:ea typeface="Calibri"/>
                <a:cs typeface="Times New Roman"/>
              </a:rPr>
              <a:t>Asthma-Healthy Physical Environments </a:t>
            </a: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17220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5866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17220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2829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17220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8074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17220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5008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17220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1831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17220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8113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New FSG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8"/>
          <p:cNvSpPr>
            <a:spLocks noChangeArrowheads="1"/>
          </p:cNvSpPr>
          <p:nvPr userDrawn="1"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665A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defRPr/>
            </a:pPr>
            <a:endParaRPr lang="en-US" altLang="en-US" dirty="0" smtClean="0">
              <a:solidFill>
                <a:srgbClr val="FFFFFF"/>
              </a:solidFill>
            </a:endParaRPr>
          </a:p>
        </p:txBody>
      </p:sp>
      <p:sp>
        <p:nvSpPr>
          <p:cNvPr id="4" name="Rectangle 8"/>
          <p:cNvSpPr>
            <a:spLocks noChangeArrowheads="1"/>
          </p:cNvSpPr>
          <p:nvPr userDrawn="1"/>
        </p:nvSpPr>
        <p:spPr bwMode="auto">
          <a:xfrm>
            <a:off x="0" y="6675438"/>
            <a:ext cx="9144000" cy="182562"/>
          </a:xfrm>
          <a:prstGeom prst="rect">
            <a:avLst/>
          </a:prstGeom>
          <a:solidFill>
            <a:srgbClr val="665A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defRPr/>
            </a:pPr>
            <a:endParaRPr lang="en-US" altLang="en-US" dirty="0" smtClean="0">
              <a:solidFill>
                <a:srgbClr val="FFFFFF"/>
              </a:solidFill>
            </a:endParaRPr>
          </a:p>
        </p:txBody>
      </p:sp>
      <p:pic>
        <p:nvPicPr>
          <p:cNvPr id="5" name="Picture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720"/>
          <a:stretch>
            <a:fillRect/>
          </a:stretch>
        </p:blipFill>
        <p:spPr bwMode="auto">
          <a:xfrm>
            <a:off x="0" y="223838"/>
            <a:ext cx="9144000" cy="19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7"/>
          <p:cNvSpPr>
            <a:spLocks noChangeArrowheads="1"/>
          </p:cNvSpPr>
          <p:nvPr userDrawn="1"/>
        </p:nvSpPr>
        <p:spPr bwMode="auto">
          <a:xfrm>
            <a:off x="8310563" y="0"/>
            <a:ext cx="833437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>
              <a:defRPr/>
            </a:pPr>
            <a:r>
              <a:rPr lang="en-US" altLang="en-US" sz="1100" b="1" dirty="0" smtClean="0">
                <a:solidFill>
                  <a:srgbClr val="FFFFFF"/>
                </a:solidFill>
              </a:rPr>
              <a:t>FSG.ORG</a:t>
            </a:r>
            <a:endParaRPr lang="en-US" altLang="en-US" sz="1100" b="1" dirty="0" smtClean="0"/>
          </a:p>
        </p:txBody>
      </p:sp>
      <p:sp>
        <p:nvSpPr>
          <p:cNvPr id="7" name="Rectangle 12"/>
          <p:cNvSpPr>
            <a:spLocks noChangeArrowheads="1"/>
          </p:cNvSpPr>
          <p:nvPr userDrawn="1"/>
        </p:nvSpPr>
        <p:spPr bwMode="auto">
          <a:xfrm>
            <a:off x="4402138" y="6667500"/>
            <a:ext cx="339725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18288" rIns="90488" bIns="18288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0" hangingPunct="0">
              <a:defRPr/>
            </a:pPr>
            <a:fld id="{70DFA056-758C-4CF3-85A0-66D251549CED}" type="slidenum">
              <a:rPr lang="en-US" altLang="en-US" sz="1000" smtClean="0">
                <a:solidFill>
                  <a:schemeClr val="bg1"/>
                </a:solidFill>
              </a:rPr>
              <a:pPr algn="ctr" eaLnBrk="0" hangingPunct="0">
                <a:defRPr/>
              </a:pPr>
              <a:t>‹#›</a:t>
            </a:fld>
            <a:endParaRPr lang="en-US" altLang="en-US" sz="1000" dirty="0" smtClean="0">
              <a:solidFill>
                <a:schemeClr val="bg1"/>
              </a:solidFill>
            </a:endParaRPr>
          </a:p>
        </p:txBody>
      </p:sp>
      <p:sp>
        <p:nvSpPr>
          <p:cNvPr id="8" name="Rectangle 11"/>
          <p:cNvSpPr>
            <a:spLocks noChangeArrowheads="1"/>
          </p:cNvSpPr>
          <p:nvPr userDrawn="1"/>
        </p:nvSpPr>
        <p:spPr bwMode="auto">
          <a:xfrm>
            <a:off x="8532813" y="6675438"/>
            <a:ext cx="611187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0" hangingPunct="0">
              <a:defRPr/>
            </a:pPr>
            <a:r>
              <a:rPr lang="en-US" altLang="en-US" sz="600" dirty="0" smtClean="0">
                <a:solidFill>
                  <a:schemeClr val="bg1"/>
                </a:solidFill>
              </a:rPr>
              <a:t>© 2013 FSG</a:t>
            </a:r>
          </a:p>
        </p:txBody>
      </p:sp>
      <p:sp>
        <p:nvSpPr>
          <p:cNvPr id="12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394494" y="526689"/>
            <a:ext cx="8355012" cy="659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 bIns="0"/>
          <a:lstStyle>
            <a:lvl1pPr>
              <a:defRPr sz="2000" b="1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35814923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 descr="HWA_PP_int_section_pag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6724" y="1967056"/>
            <a:ext cx="8229600" cy="4525963"/>
          </a:xfrm>
        </p:spPr>
        <p:txBody>
          <a:bodyPr/>
          <a:lstStyle>
            <a:lvl1pPr>
              <a:defRPr>
                <a:solidFill>
                  <a:srgbClr val="7F7F7F"/>
                </a:solidFill>
              </a:defRPr>
            </a:lvl1pPr>
            <a:lvl2pPr>
              <a:defRPr>
                <a:solidFill>
                  <a:srgbClr val="7F7F7F"/>
                </a:solidFill>
              </a:defRPr>
            </a:lvl2pPr>
            <a:lvl3pPr>
              <a:defRPr>
                <a:solidFill>
                  <a:srgbClr val="7F7F7F"/>
                </a:solidFill>
              </a:defRPr>
            </a:lvl3pPr>
            <a:lvl4pPr>
              <a:defRPr>
                <a:solidFill>
                  <a:srgbClr val="7F7F7F"/>
                </a:solidFill>
              </a:defRPr>
            </a:lvl4pPr>
            <a:lvl5pPr>
              <a:defRPr>
                <a:solidFill>
                  <a:srgbClr val="7F7F7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403C458-B05F-45C8-A4C5-0797653901F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18229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86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0080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 1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552703" y="4038601"/>
            <a:ext cx="4038599" cy="307777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buFontTx/>
              <a:buNone/>
              <a:defRPr sz="1400" i="1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Client Name style</a:t>
            </a:r>
          </a:p>
        </p:txBody>
      </p:sp>
      <p:sp>
        <p:nvSpPr>
          <p:cNvPr id="24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1828800" y="2438400"/>
            <a:ext cx="5486400" cy="461665"/>
          </a:xfrm>
          <a:prstGeom prst="rect">
            <a:avLst/>
          </a:prstGeom>
        </p:spPr>
        <p:txBody>
          <a:bodyPr wrap="square" tIns="45720" bIns="45720">
            <a:spAutoFit/>
          </a:bodyPr>
          <a:lstStyle>
            <a:lvl1pPr algn="ctr">
              <a:defRPr sz="2400" b="1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</a:t>
            </a:r>
            <a:r>
              <a:rPr lang="en-US" dirty="0" smtClean="0"/>
              <a:t>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552700" y="5562600"/>
            <a:ext cx="4038600" cy="276999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buNone/>
              <a:defRPr sz="1200" i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600" i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600" i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600" i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600" i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2514600" y="4495800"/>
            <a:ext cx="4114800" cy="838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982251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FSG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8"/>
          <p:cNvSpPr>
            <a:spLocks noChangeArrowheads="1"/>
          </p:cNvSpPr>
          <p:nvPr userDrawn="1"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665A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defRPr/>
            </a:pPr>
            <a:endParaRPr lang="en-US" altLang="en-US" dirty="0" smtClea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7" name="Rectangle 11"/>
          <p:cNvSpPr>
            <a:spLocks noChangeArrowheads="1"/>
          </p:cNvSpPr>
          <p:nvPr userDrawn="1"/>
        </p:nvSpPr>
        <p:spPr bwMode="auto">
          <a:xfrm>
            <a:off x="8237538" y="6675438"/>
            <a:ext cx="611187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0" hangingPunct="0">
              <a:defRPr/>
            </a:pPr>
            <a:r>
              <a:rPr lang="en-US" altLang="en-US" sz="600" dirty="0" smtClean="0">
                <a:solidFill>
                  <a:srgbClr val="FFFFFF"/>
                </a:solidFill>
              </a:rPr>
              <a:t>© 2013 FSG</a:t>
            </a:r>
          </a:p>
        </p:txBody>
      </p:sp>
      <p:sp>
        <p:nvSpPr>
          <p:cNvPr id="8" name="Rectangle 12"/>
          <p:cNvSpPr>
            <a:spLocks noChangeArrowheads="1"/>
          </p:cNvSpPr>
          <p:nvPr userDrawn="1"/>
        </p:nvSpPr>
        <p:spPr bwMode="auto">
          <a:xfrm>
            <a:off x="4354513" y="6611938"/>
            <a:ext cx="4333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rIns="90488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0" hangingPunct="0">
              <a:defRPr/>
            </a:pPr>
            <a:fld id="{341C8419-023B-4769-A1AF-64F61A7BE544}" type="slidenum">
              <a:rPr lang="en-US" altLang="en-US" sz="1000" smtClean="0">
                <a:solidFill>
                  <a:srgbClr val="FFFFFF"/>
                </a:solidFill>
              </a:rPr>
              <a:pPr algn="ctr" eaLnBrk="0" hangingPunct="0">
                <a:defRPr/>
              </a:pPr>
              <a:t>‹#›</a:t>
            </a:fld>
            <a:endParaRPr lang="en-US" altLang="en-US" sz="1000" dirty="0" smtClean="0">
              <a:solidFill>
                <a:srgbClr val="FFFFFF"/>
              </a:solidFill>
            </a:endParaRPr>
          </a:p>
        </p:txBody>
      </p:sp>
      <p:sp>
        <p:nvSpPr>
          <p:cNvPr id="9" name="Rectangle 17"/>
          <p:cNvSpPr>
            <a:spLocks noChangeArrowheads="1"/>
          </p:cNvSpPr>
          <p:nvPr userDrawn="1"/>
        </p:nvSpPr>
        <p:spPr bwMode="auto">
          <a:xfrm>
            <a:off x="8113713" y="-7938"/>
            <a:ext cx="750887" cy="276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>
              <a:defRPr/>
            </a:pPr>
            <a:r>
              <a:rPr lang="en-US" altLang="en-US" sz="1200" b="1" dirty="0" smtClean="0">
                <a:solidFill>
                  <a:srgbClr val="FFFFFF"/>
                </a:solidFill>
                <a:latin typeface="Calibri" pitchFamily="34" charset="0"/>
              </a:rPr>
              <a:t>FSG.ORG</a:t>
            </a:r>
            <a:endParaRPr lang="en-US" altLang="en-US" sz="1200" b="1" dirty="0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0" name="Rectangle 12"/>
          <p:cNvSpPr>
            <a:spLocks noChangeArrowheads="1"/>
          </p:cNvSpPr>
          <p:nvPr userDrawn="1"/>
        </p:nvSpPr>
        <p:spPr bwMode="auto">
          <a:xfrm>
            <a:off x="4402138" y="6611938"/>
            <a:ext cx="3365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rIns="90488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0" hangingPunct="0">
              <a:defRPr/>
            </a:pPr>
            <a:fld id="{EA81F286-7EC2-4D87-A014-98DC72DF1B5F}" type="slidenum">
              <a:rPr lang="en-US" altLang="en-US" sz="1000" smtClean="0">
                <a:solidFill>
                  <a:srgbClr val="000000"/>
                </a:solidFill>
              </a:rPr>
              <a:pPr algn="ctr" eaLnBrk="0" hangingPunct="0">
                <a:defRPr/>
              </a:pPr>
              <a:t>‹#›</a:t>
            </a:fld>
            <a:endParaRPr lang="en-US" altLang="en-US" sz="1000" dirty="0" smtClean="0">
              <a:solidFill>
                <a:srgbClr val="000000"/>
              </a:solidFill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8237538" y="6678613"/>
            <a:ext cx="611187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0" hangingPunct="0">
              <a:defRPr/>
            </a:pPr>
            <a:r>
              <a:rPr lang="en-US" altLang="en-US" sz="600" dirty="0" smtClean="0">
                <a:solidFill>
                  <a:srgbClr val="000000"/>
                </a:solidFill>
              </a:rPr>
              <a:t>© 2013 FSG</a:t>
            </a:r>
          </a:p>
        </p:txBody>
      </p:sp>
      <p:sp>
        <p:nvSpPr>
          <p:cNvPr id="12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394494" y="526689"/>
            <a:ext cx="8355012" cy="659534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</a:bodyPr>
          <a:lstStyle>
            <a:lvl1pPr>
              <a:defRPr sz="2000" b="1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365760" y="1371600"/>
            <a:ext cx="8412480" cy="4419600"/>
          </a:xfrm>
          <a:prstGeom prst="rect">
            <a:avLst/>
          </a:prstGeom>
        </p:spPr>
        <p:txBody>
          <a:bodyPr/>
          <a:lstStyle>
            <a:lvl1pPr marL="225425" indent="-225425">
              <a:defRPr sz="1800">
                <a:latin typeface="Arial" pitchFamily="34" charset="0"/>
                <a:cs typeface="Arial" pitchFamily="34" charset="0"/>
              </a:defRPr>
            </a:lvl1pPr>
            <a:lvl2pPr marL="688975" indent="-231775">
              <a:defRPr sz="18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365760" y="6183868"/>
            <a:ext cx="8412480" cy="369332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algn="ctr">
              <a:buNone/>
              <a:defRPr sz="1800" b="1" i="1"/>
            </a:lvl1pPr>
            <a:lvl2pPr>
              <a:defRPr sz="1800" b="1" i="1"/>
            </a:lvl2pPr>
            <a:lvl3pPr>
              <a:defRPr sz="1800" b="1" i="1"/>
            </a:lvl3pPr>
            <a:lvl4pPr>
              <a:defRPr sz="1800" b="1" i="1"/>
            </a:lvl4pPr>
            <a:lvl5pPr>
              <a:defRPr sz="1800" b="1"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0" y="0"/>
            <a:ext cx="4189413" cy="22383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00180706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447800"/>
            <a:ext cx="8412480" cy="457200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057400"/>
            <a:ext cx="8412480" cy="382219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3"/>
          </p:nvPr>
        </p:nvSpPr>
        <p:spPr>
          <a:xfrm>
            <a:off x="381000" y="6181344"/>
            <a:ext cx="8412480" cy="365760"/>
          </a:xfrm>
        </p:spPr>
        <p:txBody>
          <a:bodyPr/>
          <a:lstStyle>
            <a:lvl1pPr algn="ctr">
              <a:buNone/>
              <a:defRPr b="1" i="1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23313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FSG Layout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8"/>
          <p:cNvSpPr>
            <a:spLocks noChangeArrowheads="1"/>
          </p:cNvSpPr>
          <p:nvPr userDrawn="1"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665A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defRPr/>
            </a:pPr>
            <a:endParaRPr lang="en-US" altLang="en-US" dirty="0" smtClean="0">
              <a:solidFill>
                <a:srgbClr val="FFFFFF"/>
              </a:solidFill>
            </a:endParaRPr>
          </a:p>
        </p:txBody>
      </p:sp>
      <p:sp>
        <p:nvSpPr>
          <p:cNvPr id="4" name="Rectangle 12"/>
          <p:cNvSpPr>
            <a:spLocks noChangeArrowheads="1"/>
          </p:cNvSpPr>
          <p:nvPr userDrawn="1"/>
        </p:nvSpPr>
        <p:spPr bwMode="auto">
          <a:xfrm>
            <a:off x="4402138" y="6611938"/>
            <a:ext cx="3365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rIns="90488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0" hangingPunct="0">
              <a:defRPr/>
            </a:pPr>
            <a:fld id="{1AFE8633-7A4E-4A0C-B0AE-64B28B730672}" type="slidenum">
              <a:rPr lang="en-US" altLang="en-US" sz="1000" smtClean="0">
                <a:solidFill>
                  <a:srgbClr val="000000"/>
                </a:solidFill>
              </a:rPr>
              <a:pPr algn="ctr" eaLnBrk="0" hangingPunct="0">
                <a:defRPr/>
              </a:pPr>
              <a:t>‹#›</a:t>
            </a:fld>
            <a:endParaRPr lang="en-US" altLang="en-US" sz="1000" dirty="0" smtClean="0">
              <a:solidFill>
                <a:srgbClr val="000000"/>
              </a:solidFill>
            </a:endParaRPr>
          </a:p>
        </p:txBody>
      </p:sp>
      <p:sp>
        <p:nvSpPr>
          <p:cNvPr id="5" name="Rectangle 17"/>
          <p:cNvSpPr>
            <a:spLocks noChangeArrowheads="1"/>
          </p:cNvSpPr>
          <p:nvPr userDrawn="1"/>
        </p:nvSpPr>
        <p:spPr bwMode="auto">
          <a:xfrm>
            <a:off x="8113713" y="-19050"/>
            <a:ext cx="7508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>
              <a:defRPr/>
            </a:pPr>
            <a:r>
              <a:rPr lang="en-US" altLang="en-US" sz="1200" b="1" dirty="0" smtClean="0">
                <a:solidFill>
                  <a:srgbClr val="FFFFFF"/>
                </a:solidFill>
                <a:latin typeface="Calibri" pitchFamily="34" charset="0"/>
              </a:rPr>
              <a:t>FSG.ORG</a:t>
            </a:r>
            <a:endParaRPr lang="en-US" altLang="en-US" sz="1200" b="1" dirty="0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6" name="Rectangle 11"/>
          <p:cNvSpPr>
            <a:spLocks noChangeArrowheads="1"/>
          </p:cNvSpPr>
          <p:nvPr userDrawn="1"/>
        </p:nvSpPr>
        <p:spPr bwMode="auto">
          <a:xfrm>
            <a:off x="8237538" y="6675438"/>
            <a:ext cx="611187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0" hangingPunct="0">
              <a:defRPr/>
            </a:pPr>
            <a:r>
              <a:rPr lang="en-US" altLang="en-US" sz="600" dirty="0" smtClean="0">
                <a:solidFill>
                  <a:srgbClr val="000000"/>
                </a:solidFill>
              </a:rPr>
              <a:t>© 2013 FSG</a:t>
            </a:r>
          </a:p>
        </p:txBody>
      </p:sp>
      <p:sp>
        <p:nvSpPr>
          <p:cNvPr id="12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394494" y="526689"/>
            <a:ext cx="8355012" cy="659534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</a:bodyPr>
          <a:lstStyle>
            <a:lvl1pPr>
              <a:defRPr sz="2000" b="1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5262018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ew FSG Layout - no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8"/>
          <p:cNvSpPr>
            <a:spLocks noChangeArrowheads="1"/>
          </p:cNvSpPr>
          <p:nvPr userDrawn="1"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665A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defRPr/>
            </a:pPr>
            <a:endParaRPr lang="en-US" altLang="en-US" dirty="0" smtClean="0"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7" name="Picture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720"/>
          <a:stretch>
            <a:fillRect/>
          </a:stretch>
        </p:blipFill>
        <p:spPr bwMode="auto">
          <a:xfrm>
            <a:off x="0" y="223838"/>
            <a:ext cx="9144000" cy="19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17"/>
          <p:cNvSpPr>
            <a:spLocks noChangeArrowheads="1"/>
          </p:cNvSpPr>
          <p:nvPr userDrawn="1"/>
        </p:nvSpPr>
        <p:spPr bwMode="auto">
          <a:xfrm>
            <a:off x="8310563" y="0"/>
            <a:ext cx="833437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>
              <a:defRPr/>
            </a:pPr>
            <a:r>
              <a:rPr lang="en-US" altLang="en-US" sz="1100" b="1" dirty="0" smtClean="0">
                <a:solidFill>
                  <a:srgbClr val="FFFFFF"/>
                </a:solidFill>
              </a:rPr>
              <a:t>FSG.ORG</a:t>
            </a:r>
            <a:endParaRPr lang="en-US" altLang="en-US" sz="1100" b="1" dirty="0" smtClean="0">
              <a:solidFill>
                <a:srgbClr val="000000"/>
              </a:solidFill>
            </a:endParaRPr>
          </a:p>
        </p:txBody>
      </p:sp>
      <p:sp>
        <p:nvSpPr>
          <p:cNvPr id="9" name="Rectangle 12"/>
          <p:cNvSpPr>
            <a:spLocks noChangeArrowheads="1"/>
          </p:cNvSpPr>
          <p:nvPr userDrawn="1"/>
        </p:nvSpPr>
        <p:spPr bwMode="auto">
          <a:xfrm>
            <a:off x="4400550" y="6611938"/>
            <a:ext cx="341313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rIns="90488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0" hangingPunct="0">
              <a:defRPr/>
            </a:pPr>
            <a:fld id="{8D037013-E36F-43AE-A6C4-793522D8CAC5}" type="slidenum">
              <a:rPr lang="en-US" altLang="en-US" sz="1000" smtClean="0">
                <a:solidFill>
                  <a:srgbClr val="000000"/>
                </a:solidFill>
              </a:rPr>
              <a:pPr algn="ctr" eaLnBrk="0" hangingPunct="0">
                <a:defRPr/>
              </a:pPr>
              <a:t>‹#›</a:t>
            </a:fld>
            <a:endParaRPr lang="en-US" altLang="en-US" sz="1000" dirty="0" smtClean="0">
              <a:solidFill>
                <a:srgbClr val="000000"/>
              </a:solidFill>
            </a:endParaRPr>
          </a:p>
        </p:txBody>
      </p:sp>
      <p:sp>
        <p:nvSpPr>
          <p:cNvPr id="10" name="Rectangle 11"/>
          <p:cNvSpPr>
            <a:spLocks noChangeArrowheads="1"/>
          </p:cNvSpPr>
          <p:nvPr userDrawn="1"/>
        </p:nvSpPr>
        <p:spPr bwMode="auto">
          <a:xfrm>
            <a:off x="8532813" y="6675438"/>
            <a:ext cx="611187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0" hangingPunct="0">
              <a:defRPr/>
            </a:pPr>
            <a:r>
              <a:rPr lang="en-US" altLang="en-US" sz="600" dirty="0" smtClean="0">
                <a:solidFill>
                  <a:srgbClr val="000000"/>
                </a:solidFill>
              </a:rPr>
              <a:t>© 2013 FSG</a:t>
            </a:r>
          </a:p>
        </p:txBody>
      </p:sp>
      <p:sp>
        <p:nvSpPr>
          <p:cNvPr id="12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394494" y="526689"/>
            <a:ext cx="8355012" cy="659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</a:bodyPr>
          <a:lstStyle>
            <a:lvl1pPr>
              <a:defRPr sz="2000" b="1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365760" y="1371600"/>
            <a:ext cx="8412480" cy="4419600"/>
          </a:xfrm>
          <a:prstGeom prst="rect">
            <a:avLst/>
          </a:prstGeom>
        </p:spPr>
        <p:txBody>
          <a:bodyPr/>
          <a:lstStyle>
            <a:lvl1pPr marL="225425" indent="-225425">
              <a:defRPr sz="1800">
                <a:latin typeface="Arial" pitchFamily="34" charset="0"/>
                <a:cs typeface="Arial" pitchFamily="34" charset="0"/>
              </a:defRPr>
            </a:lvl1pPr>
            <a:lvl2pPr marL="688975" indent="-231775">
              <a:defRPr sz="18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365760" y="5911342"/>
            <a:ext cx="8412480" cy="369332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algn="ctr">
              <a:buNone/>
              <a:defRPr sz="1800" b="1" i="1"/>
            </a:lvl1pPr>
            <a:lvl2pPr>
              <a:defRPr sz="1800" b="1" i="1"/>
            </a:lvl2pPr>
            <a:lvl3pPr>
              <a:defRPr sz="1800" b="1" i="1"/>
            </a:lvl3pPr>
            <a:lvl4pPr>
              <a:defRPr sz="1800" b="1" i="1"/>
            </a:lvl4pPr>
            <a:lvl5pPr>
              <a:defRPr sz="1800" b="1" i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0" y="0"/>
            <a:ext cx="4189413" cy="22383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29656901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1"/>
            <a:ext cx="7772400" cy="762000"/>
          </a:xfrm>
          <a:prstGeom prst="rect">
            <a:avLst/>
          </a:prstGeom>
        </p:spPr>
        <p:txBody>
          <a:bodyPr/>
          <a:lstStyle>
            <a:lvl1pPr>
              <a:defRPr sz="3400">
                <a:solidFill>
                  <a:schemeClr val="tx1">
                    <a:lumMod val="85000"/>
                    <a:lumOff val="15000"/>
                  </a:schemeClr>
                </a:solidFill>
                <a:latin typeface="Neutraface Slab Display Titl"/>
                <a:cs typeface="Neutraface Slab Display Tit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752600"/>
            <a:ext cx="6400800" cy="6858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600" spc="100">
                <a:solidFill>
                  <a:schemeClr val="accent3">
                    <a:lumMod val="75000"/>
                  </a:schemeClr>
                </a:solidFill>
                <a:latin typeface="Hand Of Sean"/>
                <a:cs typeface="Hand Of Sean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85800" y="2667000"/>
            <a:ext cx="6477000" cy="3810000"/>
          </a:xfrm>
          <a:prstGeom prst="rect">
            <a:avLst/>
          </a:prstGeom>
        </p:spPr>
        <p:txBody>
          <a:bodyPr vert="horz"/>
          <a:lstStyle>
            <a:lvl1pPr>
              <a:buNone/>
              <a:defRPr sz="2200" spc="10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cs typeface="Verdana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05312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FSG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8"/>
          <p:cNvSpPr>
            <a:spLocks noChangeArrowheads="1"/>
          </p:cNvSpPr>
          <p:nvPr userDrawn="1"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665A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defRPr/>
            </a:pPr>
            <a:endParaRPr lang="en-US" altLang="en-US" dirty="0" smtClea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7" name="Rectangle 12"/>
          <p:cNvSpPr>
            <a:spLocks noChangeArrowheads="1"/>
          </p:cNvSpPr>
          <p:nvPr userDrawn="1"/>
        </p:nvSpPr>
        <p:spPr bwMode="auto">
          <a:xfrm>
            <a:off x="4354513" y="6611938"/>
            <a:ext cx="4333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rIns="90488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0" hangingPunct="0">
              <a:defRPr/>
            </a:pPr>
            <a:fld id="{4D8F23F0-8756-4418-802C-ECFD7C62F15F}" type="slidenum">
              <a:rPr lang="en-US" altLang="en-US" sz="1000" smtClean="0">
                <a:solidFill>
                  <a:srgbClr val="FFFFFF"/>
                </a:solidFill>
              </a:rPr>
              <a:pPr algn="ctr" eaLnBrk="0" hangingPunct="0">
                <a:defRPr/>
              </a:pPr>
              <a:t>‹#›</a:t>
            </a:fld>
            <a:endParaRPr lang="en-US" altLang="en-US" sz="1000" dirty="0" smtClean="0">
              <a:solidFill>
                <a:srgbClr val="FFFFFF"/>
              </a:solidFill>
            </a:endParaRPr>
          </a:p>
        </p:txBody>
      </p:sp>
      <p:sp>
        <p:nvSpPr>
          <p:cNvPr id="8" name="Rectangle 17"/>
          <p:cNvSpPr>
            <a:spLocks noChangeArrowheads="1"/>
          </p:cNvSpPr>
          <p:nvPr userDrawn="1"/>
        </p:nvSpPr>
        <p:spPr bwMode="auto">
          <a:xfrm>
            <a:off x="8113713" y="-7938"/>
            <a:ext cx="750887" cy="276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>
              <a:defRPr/>
            </a:pPr>
            <a:r>
              <a:rPr lang="en-US" altLang="en-US" sz="1200" b="1" dirty="0" smtClean="0">
                <a:solidFill>
                  <a:srgbClr val="FFFFFF"/>
                </a:solidFill>
                <a:latin typeface="Calibri" pitchFamily="34" charset="0"/>
              </a:rPr>
              <a:t>FSG.ORG</a:t>
            </a:r>
            <a:endParaRPr lang="en-US" altLang="en-US" sz="1200" b="1" dirty="0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9" name="Rectangle 12"/>
          <p:cNvSpPr>
            <a:spLocks noChangeArrowheads="1"/>
          </p:cNvSpPr>
          <p:nvPr userDrawn="1"/>
        </p:nvSpPr>
        <p:spPr bwMode="auto">
          <a:xfrm>
            <a:off x="4402138" y="6611938"/>
            <a:ext cx="3365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rIns="90488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0" hangingPunct="0">
              <a:defRPr/>
            </a:pPr>
            <a:fld id="{9CAE63E9-7D32-4CC5-9338-AAD468677F07}" type="slidenum">
              <a:rPr lang="en-US" altLang="en-US" sz="1000" smtClean="0">
                <a:solidFill>
                  <a:srgbClr val="000000"/>
                </a:solidFill>
              </a:rPr>
              <a:pPr algn="ctr" eaLnBrk="0" hangingPunct="0">
                <a:defRPr/>
              </a:pPr>
              <a:t>‹#›</a:t>
            </a:fld>
            <a:endParaRPr lang="en-US" altLang="en-US" sz="1000" dirty="0" smtClean="0">
              <a:solidFill>
                <a:srgbClr val="000000"/>
              </a:solidFill>
            </a:endParaRPr>
          </a:p>
        </p:txBody>
      </p:sp>
      <p:sp>
        <p:nvSpPr>
          <p:cNvPr id="10" name="Rectangle 11"/>
          <p:cNvSpPr>
            <a:spLocks noChangeArrowheads="1"/>
          </p:cNvSpPr>
          <p:nvPr userDrawn="1"/>
        </p:nvSpPr>
        <p:spPr bwMode="auto">
          <a:xfrm>
            <a:off x="8532813" y="6629400"/>
            <a:ext cx="611187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0" hangingPunct="0">
              <a:defRPr/>
            </a:pPr>
            <a:r>
              <a:rPr lang="en-US" altLang="en-US" sz="600" dirty="0" smtClean="0">
                <a:solidFill>
                  <a:srgbClr val="000000"/>
                </a:solidFill>
              </a:rPr>
              <a:t>© 2013 FSG</a:t>
            </a:r>
          </a:p>
        </p:txBody>
      </p:sp>
      <p:sp>
        <p:nvSpPr>
          <p:cNvPr id="12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394494" y="526689"/>
            <a:ext cx="8355012" cy="659534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</a:bodyPr>
          <a:lstStyle>
            <a:lvl1pPr>
              <a:defRPr sz="2000" b="1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365760" y="1371600"/>
            <a:ext cx="8412480" cy="4419600"/>
          </a:xfrm>
          <a:prstGeom prst="rect">
            <a:avLst/>
          </a:prstGeom>
        </p:spPr>
        <p:txBody>
          <a:bodyPr/>
          <a:lstStyle>
            <a:lvl1pPr marL="225425" indent="-225425">
              <a:defRPr sz="1800">
                <a:latin typeface="Arial" pitchFamily="34" charset="0"/>
                <a:cs typeface="Arial" pitchFamily="34" charset="0"/>
              </a:defRPr>
            </a:lvl1pPr>
            <a:lvl2pPr marL="688975" indent="-231775">
              <a:defRPr sz="18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365760" y="5911342"/>
            <a:ext cx="8412480" cy="369332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algn="ctr">
              <a:buNone/>
              <a:defRPr sz="1800" b="1" i="1"/>
            </a:lvl1pPr>
            <a:lvl2pPr>
              <a:defRPr sz="1800" b="1" i="1"/>
            </a:lvl2pPr>
            <a:lvl3pPr>
              <a:defRPr sz="1800" b="1" i="1"/>
            </a:lvl3pPr>
            <a:lvl4pPr>
              <a:defRPr sz="1800" b="1" i="1"/>
            </a:lvl4pPr>
            <a:lvl5pPr>
              <a:defRPr sz="1800" b="1"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0" y="0"/>
            <a:ext cx="4189413" cy="22383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37675881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FSG Layout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8"/>
          <p:cNvSpPr>
            <a:spLocks noChangeArrowheads="1"/>
          </p:cNvSpPr>
          <p:nvPr userDrawn="1"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665A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defRPr/>
            </a:pPr>
            <a:endParaRPr lang="en-US" altLang="en-US" dirty="0" smtClean="0">
              <a:solidFill>
                <a:srgbClr val="FFFFFF"/>
              </a:solidFill>
            </a:endParaRPr>
          </a:p>
        </p:txBody>
      </p:sp>
      <p:sp>
        <p:nvSpPr>
          <p:cNvPr id="4" name="Rectangle 12"/>
          <p:cNvSpPr>
            <a:spLocks noChangeArrowheads="1"/>
          </p:cNvSpPr>
          <p:nvPr userDrawn="1"/>
        </p:nvSpPr>
        <p:spPr bwMode="auto">
          <a:xfrm>
            <a:off x="4402138" y="6611938"/>
            <a:ext cx="3365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rIns="90488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0" hangingPunct="0">
              <a:defRPr/>
            </a:pPr>
            <a:fld id="{7C1F9AF1-4CA7-4EC8-ACFD-10280CDAB0B0}" type="slidenum">
              <a:rPr lang="en-US" altLang="en-US" sz="1000" smtClean="0">
                <a:solidFill>
                  <a:srgbClr val="000000"/>
                </a:solidFill>
              </a:rPr>
              <a:pPr algn="ctr" eaLnBrk="0" hangingPunct="0">
                <a:defRPr/>
              </a:pPr>
              <a:t>‹#›</a:t>
            </a:fld>
            <a:endParaRPr lang="en-US" altLang="en-US" sz="1000" dirty="0" smtClean="0">
              <a:solidFill>
                <a:srgbClr val="000000"/>
              </a:solidFill>
            </a:endParaRPr>
          </a:p>
        </p:txBody>
      </p:sp>
      <p:sp>
        <p:nvSpPr>
          <p:cNvPr id="5" name="Rectangle 17"/>
          <p:cNvSpPr>
            <a:spLocks noChangeArrowheads="1"/>
          </p:cNvSpPr>
          <p:nvPr userDrawn="1"/>
        </p:nvSpPr>
        <p:spPr bwMode="auto">
          <a:xfrm>
            <a:off x="8113713" y="-19050"/>
            <a:ext cx="7508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>
              <a:defRPr/>
            </a:pPr>
            <a:r>
              <a:rPr lang="en-US" altLang="en-US" sz="1200" b="1" dirty="0" smtClean="0">
                <a:solidFill>
                  <a:srgbClr val="FFFFFF"/>
                </a:solidFill>
                <a:latin typeface="Calibri" pitchFamily="34" charset="0"/>
              </a:rPr>
              <a:t>FSG.ORG</a:t>
            </a:r>
            <a:endParaRPr lang="en-US" altLang="en-US" sz="1200" b="1" dirty="0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6" name="Rectangle 11"/>
          <p:cNvSpPr>
            <a:spLocks noChangeArrowheads="1"/>
          </p:cNvSpPr>
          <p:nvPr userDrawn="1"/>
        </p:nvSpPr>
        <p:spPr bwMode="auto">
          <a:xfrm>
            <a:off x="8237538" y="6675438"/>
            <a:ext cx="611187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0" hangingPunct="0">
              <a:defRPr/>
            </a:pPr>
            <a:r>
              <a:rPr lang="en-US" altLang="en-US" sz="600" dirty="0" smtClean="0">
                <a:solidFill>
                  <a:srgbClr val="000000"/>
                </a:solidFill>
              </a:rPr>
              <a:t>© 2013 FSG</a:t>
            </a:r>
          </a:p>
        </p:txBody>
      </p:sp>
      <p:sp>
        <p:nvSpPr>
          <p:cNvPr id="12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394494" y="526689"/>
            <a:ext cx="8355012" cy="659534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</a:bodyPr>
          <a:lstStyle>
            <a:lvl1pPr>
              <a:defRPr sz="2000" b="1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81878379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ld FSG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379413" y="331788"/>
            <a:ext cx="8386762" cy="15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12"/>
          <p:cNvSpPr>
            <a:spLocks noChangeArrowheads="1"/>
          </p:cNvSpPr>
          <p:nvPr userDrawn="1"/>
        </p:nvSpPr>
        <p:spPr bwMode="auto">
          <a:xfrm>
            <a:off x="4386263" y="6613525"/>
            <a:ext cx="36988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0" hangingPunct="0">
              <a:defRPr/>
            </a:pPr>
            <a:fld id="{0C01A86F-865F-4247-A384-5E3CB3389935}" type="slidenum">
              <a:rPr lang="en-US" altLang="en-US" sz="1200" smtClean="0">
                <a:solidFill>
                  <a:srgbClr val="000000"/>
                </a:solidFill>
              </a:rPr>
              <a:pPr algn="ctr" eaLnBrk="0" hangingPunct="0">
                <a:defRPr/>
              </a:pPr>
              <a:t>‹#›</a:t>
            </a:fld>
            <a:endParaRPr lang="en-US" altLang="en-US" sz="1200" dirty="0" smtClean="0">
              <a:solidFill>
                <a:srgbClr val="000000"/>
              </a:solidFill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369888" y="6646863"/>
            <a:ext cx="63500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hangingPunct="0">
              <a:defRPr/>
            </a:pPr>
            <a:r>
              <a:rPr lang="en-US" altLang="en-US" sz="800" dirty="0" smtClean="0">
                <a:solidFill>
                  <a:srgbClr val="000000"/>
                </a:solidFill>
              </a:rPr>
              <a:t>File name</a:t>
            </a:r>
          </a:p>
        </p:txBody>
      </p:sp>
      <p:sp>
        <p:nvSpPr>
          <p:cNvPr id="13" name="Rectangle 11"/>
          <p:cNvSpPr>
            <a:spLocks noChangeArrowheads="1"/>
          </p:cNvSpPr>
          <p:nvPr userDrawn="1"/>
        </p:nvSpPr>
        <p:spPr bwMode="auto">
          <a:xfrm>
            <a:off x="8237538" y="6675438"/>
            <a:ext cx="611187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0" hangingPunct="0">
              <a:defRPr/>
            </a:pPr>
            <a:r>
              <a:rPr lang="en-US" altLang="en-US" sz="600" dirty="0" smtClean="0">
                <a:solidFill>
                  <a:srgbClr val="000000"/>
                </a:solidFill>
              </a:rPr>
              <a:t>© 2013 FSG</a:t>
            </a:r>
          </a:p>
        </p:txBody>
      </p:sp>
      <p:sp>
        <p:nvSpPr>
          <p:cNvPr id="8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394494" y="526689"/>
            <a:ext cx="8355012" cy="659534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</a:bodyPr>
          <a:lstStyle>
            <a:lvl1pPr>
              <a:defRPr sz="2000" b="1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9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365760" y="1371600"/>
            <a:ext cx="8412480" cy="4648200"/>
          </a:xfrm>
          <a:prstGeom prst="rect">
            <a:avLst/>
          </a:prstGeom>
        </p:spPr>
        <p:txBody>
          <a:bodyPr/>
          <a:lstStyle>
            <a:lvl1pPr marL="225425" indent="-225425">
              <a:defRPr sz="1800">
                <a:latin typeface="+mj-lt"/>
                <a:cs typeface="Arial" pitchFamily="34" charset="0"/>
              </a:defRPr>
            </a:lvl1pPr>
            <a:lvl2pPr marL="688975" indent="-231775">
              <a:defRPr sz="1800">
                <a:latin typeface="+mj-lt"/>
                <a:cs typeface="Arial" pitchFamily="34" charset="0"/>
              </a:defRPr>
            </a:lvl2pPr>
            <a:lvl3pPr>
              <a:defRPr sz="1800">
                <a:latin typeface="+mj-lt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365760" y="6248400"/>
            <a:ext cx="8412480" cy="369332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algn="ctr">
              <a:buNone/>
              <a:defRPr sz="1800" b="1" i="1">
                <a:latin typeface="+mj-lt"/>
              </a:defRPr>
            </a:lvl1pPr>
            <a:lvl2pPr>
              <a:defRPr sz="1800" b="1" i="1"/>
            </a:lvl2pPr>
            <a:lvl3pPr>
              <a:defRPr sz="1800" b="1" i="1"/>
            </a:lvl3pPr>
            <a:lvl4pPr>
              <a:defRPr sz="1800" b="1" i="1"/>
            </a:lvl4pPr>
            <a:lvl5pPr>
              <a:defRPr sz="1800" b="1"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379413" y="21516"/>
            <a:ext cx="8386762" cy="3317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>
                <a:latin typeface="+mj-lt"/>
              </a:defRPr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1053320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ld FSG Content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10"/>
          <p:cNvSpPr>
            <a:spLocks noChangeShapeType="1"/>
          </p:cNvSpPr>
          <p:nvPr userDrawn="1"/>
        </p:nvSpPr>
        <p:spPr bwMode="auto">
          <a:xfrm>
            <a:off x="379413" y="331788"/>
            <a:ext cx="8386762" cy="15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" name="Rectangle 11"/>
          <p:cNvSpPr>
            <a:spLocks noChangeArrowheads="1"/>
          </p:cNvSpPr>
          <p:nvPr userDrawn="1"/>
        </p:nvSpPr>
        <p:spPr bwMode="auto">
          <a:xfrm>
            <a:off x="369888" y="6646863"/>
            <a:ext cx="63500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hangingPunct="0">
              <a:defRPr/>
            </a:pPr>
            <a:r>
              <a:rPr lang="en-US" altLang="en-US" sz="800" dirty="0" smtClean="0">
                <a:solidFill>
                  <a:srgbClr val="000000"/>
                </a:solidFill>
              </a:rPr>
              <a:t>File name</a:t>
            </a:r>
          </a:p>
        </p:txBody>
      </p:sp>
      <p:sp>
        <p:nvSpPr>
          <p:cNvPr id="5" name="Rectangle 11"/>
          <p:cNvSpPr>
            <a:spLocks noChangeArrowheads="1"/>
          </p:cNvSpPr>
          <p:nvPr userDrawn="1"/>
        </p:nvSpPr>
        <p:spPr bwMode="auto">
          <a:xfrm>
            <a:off x="8237538" y="6675438"/>
            <a:ext cx="611187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0" hangingPunct="0">
              <a:defRPr/>
            </a:pPr>
            <a:r>
              <a:rPr lang="en-US" altLang="en-US" sz="600" dirty="0" smtClean="0">
                <a:solidFill>
                  <a:srgbClr val="000000"/>
                </a:solidFill>
              </a:rPr>
              <a:t>© 2013 FSG</a:t>
            </a:r>
          </a:p>
        </p:txBody>
      </p:sp>
      <p:sp>
        <p:nvSpPr>
          <p:cNvPr id="6" name="Rectangle 12"/>
          <p:cNvSpPr>
            <a:spLocks noChangeArrowheads="1"/>
          </p:cNvSpPr>
          <p:nvPr userDrawn="1"/>
        </p:nvSpPr>
        <p:spPr bwMode="auto">
          <a:xfrm>
            <a:off x="4386263" y="6613525"/>
            <a:ext cx="36988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0" hangingPunct="0">
              <a:defRPr/>
            </a:pPr>
            <a:fld id="{AB87D248-C6A0-4F7F-B55E-6FC21874AA94}" type="slidenum">
              <a:rPr lang="en-US" altLang="en-US" sz="1200" smtClean="0">
                <a:solidFill>
                  <a:srgbClr val="000000"/>
                </a:solidFill>
              </a:rPr>
              <a:pPr algn="ctr" eaLnBrk="0" hangingPunct="0">
                <a:defRPr/>
              </a:pPr>
              <a:t>‹#›</a:t>
            </a:fld>
            <a:endParaRPr lang="en-US" altLang="en-US" sz="1200" dirty="0" smtClean="0">
              <a:solidFill>
                <a:srgbClr val="000000"/>
              </a:solidFill>
            </a:endParaRPr>
          </a:p>
        </p:txBody>
      </p:sp>
      <p:sp>
        <p:nvSpPr>
          <p:cNvPr id="8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394494" y="526689"/>
            <a:ext cx="8355012" cy="659534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</a:bodyPr>
          <a:lstStyle>
            <a:lvl1pPr>
              <a:defRPr sz="2000" b="1">
                <a:latin typeface="+mj-lt"/>
                <a:cs typeface="Arial" pitchFamily="34" charset="0"/>
              </a:defRPr>
            </a:lvl1pPr>
          </a:lstStyle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067088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ChangeArrowheads="1"/>
          </p:cNvSpPr>
          <p:nvPr userDrawn="1"/>
        </p:nvSpPr>
        <p:spPr bwMode="auto">
          <a:xfrm>
            <a:off x="4402138" y="6611938"/>
            <a:ext cx="3365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rIns="90488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0" hangingPunct="0">
              <a:defRPr/>
            </a:pPr>
            <a:fld id="{0C27CEDA-DC1E-44C3-8B21-7D2C05DE1A3D}" type="slidenum">
              <a:rPr lang="en-US" altLang="en-US" sz="1000" smtClean="0">
                <a:solidFill>
                  <a:srgbClr val="000000"/>
                </a:solidFill>
              </a:rPr>
              <a:pPr algn="ctr" eaLnBrk="0" hangingPunct="0">
                <a:defRPr/>
              </a:pPr>
              <a:t>‹#›</a:t>
            </a:fld>
            <a:endParaRPr lang="en-US" altLang="en-US" sz="1000" dirty="0" smtClean="0">
              <a:solidFill>
                <a:srgbClr val="000000"/>
              </a:solidFill>
            </a:endParaRPr>
          </a:p>
        </p:txBody>
      </p:sp>
      <p:sp>
        <p:nvSpPr>
          <p:cNvPr id="3" name="Rectangle 11"/>
          <p:cNvSpPr>
            <a:spLocks noChangeArrowheads="1"/>
          </p:cNvSpPr>
          <p:nvPr userDrawn="1"/>
        </p:nvSpPr>
        <p:spPr bwMode="auto">
          <a:xfrm>
            <a:off x="8237538" y="6675438"/>
            <a:ext cx="611187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0" hangingPunct="0">
              <a:defRPr/>
            </a:pPr>
            <a:r>
              <a:rPr lang="en-US" altLang="en-US" sz="600" dirty="0" smtClean="0">
                <a:solidFill>
                  <a:srgbClr val="000000"/>
                </a:solidFill>
              </a:rPr>
              <a:t>© 2013 FSG</a:t>
            </a:r>
          </a:p>
        </p:txBody>
      </p:sp>
    </p:spTree>
    <p:extLst>
      <p:ext uri="{BB962C8B-B14F-4D97-AF65-F5344CB8AC3E}">
        <p14:creationId xmlns:p14="http://schemas.microsoft.com/office/powerpoint/2010/main" val="357182762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ChangeArrowheads="1"/>
          </p:cNvSpPr>
          <p:nvPr userDrawn="1"/>
        </p:nvSpPr>
        <p:spPr bwMode="auto">
          <a:xfrm>
            <a:off x="4402138" y="6611938"/>
            <a:ext cx="3365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rIns="90488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0" hangingPunct="0">
              <a:defRPr/>
            </a:pPr>
            <a:fld id="{4CC2D4CD-087C-4654-BCEA-65FA290C8ED2}" type="slidenum">
              <a:rPr lang="en-US" altLang="en-US" sz="1000" smtClean="0">
                <a:solidFill>
                  <a:srgbClr val="000000"/>
                </a:solidFill>
              </a:rPr>
              <a:pPr algn="ctr" eaLnBrk="0" hangingPunct="0">
                <a:defRPr/>
              </a:pPr>
              <a:t>‹#›</a:t>
            </a:fld>
            <a:endParaRPr lang="en-US" altLang="en-US" sz="1000" dirty="0" smtClean="0">
              <a:solidFill>
                <a:srgbClr val="000000"/>
              </a:solidFill>
            </a:endParaRPr>
          </a:p>
        </p:txBody>
      </p:sp>
      <p:sp>
        <p:nvSpPr>
          <p:cNvPr id="6" name="Rectangle 11"/>
          <p:cNvSpPr>
            <a:spLocks noChangeArrowheads="1"/>
          </p:cNvSpPr>
          <p:nvPr userDrawn="1"/>
        </p:nvSpPr>
        <p:spPr bwMode="auto">
          <a:xfrm>
            <a:off x="8237538" y="6675438"/>
            <a:ext cx="611187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0" hangingPunct="0">
              <a:defRPr/>
            </a:pPr>
            <a:r>
              <a:rPr lang="en-US" altLang="en-US" sz="600" dirty="0" smtClean="0">
                <a:solidFill>
                  <a:srgbClr val="000000"/>
                </a:solidFill>
              </a:rPr>
              <a:t>© 2013 FSG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325" y="0"/>
            <a:ext cx="8382000" cy="32067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350963"/>
            <a:ext cx="4114800" cy="5049837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50963"/>
            <a:ext cx="4114800" cy="5049837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24060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/>
          <p:cNvSpPr>
            <a:spLocks noChangeArrowheads="1"/>
          </p:cNvSpPr>
          <p:nvPr userDrawn="1"/>
        </p:nvSpPr>
        <p:spPr bwMode="auto">
          <a:xfrm>
            <a:off x="4402138" y="6611938"/>
            <a:ext cx="3365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rIns="90488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0" hangingPunct="0">
              <a:defRPr/>
            </a:pPr>
            <a:fld id="{544EA044-61EB-4136-8B6D-7C00FD647873}" type="slidenum">
              <a:rPr lang="en-US" altLang="en-US" sz="1000" smtClean="0">
                <a:solidFill>
                  <a:srgbClr val="000000"/>
                </a:solidFill>
              </a:rPr>
              <a:pPr algn="ctr" eaLnBrk="0" hangingPunct="0">
                <a:defRPr/>
              </a:pPr>
              <a:t>‹#›</a:t>
            </a:fld>
            <a:endParaRPr lang="en-US" altLang="en-US" sz="1000" dirty="0" smtClean="0">
              <a:solidFill>
                <a:srgbClr val="000000"/>
              </a:solidFill>
            </a:endParaRPr>
          </a:p>
        </p:txBody>
      </p:sp>
      <p:sp>
        <p:nvSpPr>
          <p:cNvPr id="5" name="Rectangle 11"/>
          <p:cNvSpPr>
            <a:spLocks noChangeArrowheads="1"/>
          </p:cNvSpPr>
          <p:nvPr userDrawn="1"/>
        </p:nvSpPr>
        <p:spPr bwMode="auto">
          <a:xfrm>
            <a:off x="8237538" y="6675438"/>
            <a:ext cx="611187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0" hangingPunct="0">
              <a:defRPr/>
            </a:pPr>
            <a:r>
              <a:rPr lang="en-US" altLang="en-US" sz="600" dirty="0" smtClean="0">
                <a:solidFill>
                  <a:srgbClr val="000000"/>
                </a:solidFill>
              </a:rPr>
              <a:t>© 2013 FSG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325" y="60325"/>
            <a:ext cx="8382000" cy="24447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81000" y="1350963"/>
            <a:ext cx="8382000" cy="5049837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382082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228600" y="1016000"/>
            <a:ext cx="8721725" cy="342900"/>
          </a:xfrm>
          <a:prstGeom prst="rect">
            <a:avLst/>
          </a:prstGeom>
          <a:solidFill>
            <a:srgbClr val="6A7F10">
              <a:lumMod val="20000"/>
              <a:lumOff val="80000"/>
            </a:srgbClr>
          </a:solidFill>
          <a:ln w="25400" cap="flat" cmpd="sng" algn="ctr">
            <a:solidFill>
              <a:srgbClr val="869822"/>
            </a:solidFill>
            <a:prstDash val="solid"/>
          </a:ln>
          <a:effectLst/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1400" b="1" dirty="0" smtClean="0">
                <a:solidFill>
                  <a:srgbClr val="000000"/>
                </a:solidFill>
                <a:latin typeface="Arial"/>
                <a:ea typeface="Hand Of Sean"/>
                <a:cs typeface="Times New Roman"/>
              </a:rPr>
              <a:t>Goal: </a:t>
            </a:r>
            <a:r>
              <a:rPr lang="en-US" sz="1400" dirty="0" smtClean="0">
                <a:solidFill>
                  <a:srgbClr val="000000"/>
                </a:solidFill>
                <a:latin typeface="Arial"/>
                <a:ea typeface="Hand Of Sean"/>
                <a:cs typeface="Times New Roman"/>
              </a:rPr>
              <a:t>Create safe places for children to live, learn and play free from asthma triggers</a:t>
            </a:r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defRPr/>
            </a:pPr>
            <a:endParaRPr lang="en-US" sz="1200" dirty="0" smtClean="0">
              <a:solidFill>
                <a:srgbClr val="000000"/>
              </a:solidFill>
              <a:latin typeface="Arial"/>
              <a:ea typeface="Hand Of Sean"/>
              <a:cs typeface="Times New Roman"/>
            </a:endParaRPr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defRPr/>
            </a:pPr>
            <a:endParaRPr lang="en-US" sz="1200" dirty="0">
              <a:solidFill>
                <a:srgbClr val="000000"/>
              </a:solidFill>
              <a:latin typeface="Arial"/>
              <a:ea typeface="Hand Of Sean"/>
              <a:cs typeface="Times New Roman"/>
            </a:endParaRPr>
          </a:p>
        </p:txBody>
      </p:sp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228600" y="609600"/>
            <a:ext cx="8721725" cy="388938"/>
          </a:xfrm>
          <a:prstGeom prst="rect">
            <a:avLst/>
          </a:prstGeom>
          <a:solidFill>
            <a:srgbClr val="B7CF32"/>
          </a:solidFill>
          <a:ln w="25400" cap="flat" cmpd="sng" algn="ctr">
            <a:solidFill>
              <a:srgbClr val="869822"/>
            </a:solidFill>
            <a:prstDash val="solid"/>
          </a:ln>
          <a:effectLst/>
          <a:extLst/>
        </p:spPr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rgbClr val="FFFFFF"/>
                </a:solidFill>
                <a:latin typeface="Arial"/>
                <a:ea typeface="Calibri"/>
                <a:cs typeface="Times New Roman"/>
              </a:rPr>
              <a:t>Asthma-Healthy Physical Environments 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447800"/>
            <a:ext cx="8412480" cy="457200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057400"/>
            <a:ext cx="8412480" cy="382219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3"/>
          </p:nvPr>
        </p:nvSpPr>
        <p:spPr>
          <a:xfrm>
            <a:off x="381000" y="6181344"/>
            <a:ext cx="8412480" cy="365760"/>
          </a:xfrm>
        </p:spPr>
        <p:txBody>
          <a:bodyPr/>
          <a:lstStyle>
            <a:lvl1pPr algn="ctr">
              <a:buNone/>
              <a:defRPr b="1" i="1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293099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1"/>
            <a:ext cx="7772400" cy="762000"/>
          </a:xfrm>
          <a:prstGeom prst="rect">
            <a:avLst/>
          </a:prstGeom>
        </p:spPr>
        <p:txBody>
          <a:bodyPr/>
          <a:lstStyle>
            <a:lvl1pPr>
              <a:defRPr sz="3400">
                <a:solidFill>
                  <a:schemeClr val="tx1">
                    <a:lumMod val="85000"/>
                    <a:lumOff val="15000"/>
                  </a:schemeClr>
                </a:solidFill>
                <a:latin typeface="Neutraface Slab Display Titl"/>
                <a:cs typeface="Neutraface Slab Display Tit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752600"/>
            <a:ext cx="6400800" cy="6858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600" spc="100">
                <a:solidFill>
                  <a:schemeClr val="accent3">
                    <a:lumMod val="75000"/>
                  </a:schemeClr>
                </a:solidFill>
                <a:latin typeface="Hand Of Sean"/>
                <a:cs typeface="Hand Of Sean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85800" y="2667000"/>
            <a:ext cx="6477000" cy="3810000"/>
          </a:xfrm>
          <a:prstGeom prst="rect">
            <a:avLst/>
          </a:prstGeom>
        </p:spPr>
        <p:txBody>
          <a:bodyPr vert="horz"/>
          <a:lstStyle>
            <a:lvl1pPr>
              <a:buNone/>
              <a:defRPr sz="2200" spc="10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cs typeface="Verdana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747551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1"/>
            <a:ext cx="7772400" cy="762000"/>
          </a:xfrm>
          <a:prstGeom prst="rect">
            <a:avLst/>
          </a:prstGeom>
        </p:spPr>
        <p:txBody>
          <a:bodyPr/>
          <a:lstStyle>
            <a:lvl1pPr>
              <a:defRPr sz="3400">
                <a:solidFill>
                  <a:schemeClr val="tx1">
                    <a:lumMod val="85000"/>
                    <a:lumOff val="15000"/>
                  </a:schemeClr>
                </a:solidFill>
                <a:latin typeface="Neutraface Slab Display Titl"/>
                <a:cs typeface="Neutraface Slab Display Tit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752600"/>
            <a:ext cx="6400800" cy="6858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600" spc="100">
                <a:solidFill>
                  <a:schemeClr val="accent3">
                    <a:lumMod val="75000"/>
                  </a:schemeClr>
                </a:solidFill>
                <a:latin typeface="Hand Of Sean"/>
                <a:cs typeface="Hand Of Sean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85800" y="2667000"/>
            <a:ext cx="6477000" cy="3810000"/>
          </a:xfrm>
          <a:prstGeom prst="rect">
            <a:avLst/>
          </a:prstGeom>
        </p:spPr>
        <p:txBody>
          <a:bodyPr vert="horz"/>
          <a:lstStyle>
            <a:lvl1pPr>
              <a:buNone/>
              <a:defRPr sz="2200" spc="10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cs typeface="Verdana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897887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6A618CAB-5997-4C58-B3EA-D67361A7CBE8}" type="datetimeFigureOut">
              <a:rPr lang="en-US"/>
              <a:pPr>
                <a:defRPr/>
              </a:pPr>
              <a:t>3/17/2016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C28E8634-1DB1-4D12-BB54-C129B671713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56703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228600" y="1016000"/>
            <a:ext cx="8721725" cy="342900"/>
          </a:xfrm>
          <a:prstGeom prst="rect">
            <a:avLst/>
          </a:prstGeom>
          <a:solidFill>
            <a:srgbClr val="6A7F10">
              <a:lumMod val="20000"/>
              <a:lumOff val="80000"/>
            </a:srgbClr>
          </a:solidFill>
          <a:ln w="25400" cap="flat" cmpd="sng" algn="ctr">
            <a:solidFill>
              <a:srgbClr val="869822"/>
            </a:solidFill>
            <a:prstDash val="solid"/>
          </a:ln>
          <a:effectLst/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1400" b="1" dirty="0" smtClean="0">
                <a:solidFill>
                  <a:srgbClr val="000000"/>
                </a:solidFill>
                <a:latin typeface="Arial"/>
                <a:ea typeface="Hand Of Sean"/>
                <a:cs typeface="Times New Roman"/>
              </a:rPr>
              <a:t>Goal: </a:t>
            </a:r>
            <a:r>
              <a:rPr lang="en-US" sz="1400" dirty="0" smtClean="0">
                <a:solidFill>
                  <a:srgbClr val="000000"/>
                </a:solidFill>
                <a:latin typeface="Arial"/>
                <a:ea typeface="Hand Of Sean"/>
                <a:cs typeface="Times New Roman"/>
              </a:rPr>
              <a:t>Create safe places for children to live, learn and play free from asthma triggers</a:t>
            </a:r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defRPr/>
            </a:pPr>
            <a:endParaRPr lang="en-US" sz="1200" dirty="0" smtClean="0">
              <a:solidFill>
                <a:srgbClr val="000000"/>
              </a:solidFill>
              <a:latin typeface="Arial"/>
              <a:ea typeface="Hand Of Sean"/>
              <a:cs typeface="Times New Roman"/>
            </a:endParaRPr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defRPr/>
            </a:pPr>
            <a:endParaRPr lang="en-US" sz="1200" dirty="0">
              <a:solidFill>
                <a:srgbClr val="000000"/>
              </a:solidFill>
              <a:latin typeface="Arial"/>
              <a:ea typeface="Hand Of Sean"/>
              <a:cs typeface="Times New Roman"/>
            </a:endParaRPr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228600" y="609600"/>
            <a:ext cx="8721725" cy="388938"/>
          </a:xfrm>
          <a:prstGeom prst="rect">
            <a:avLst/>
          </a:prstGeom>
          <a:solidFill>
            <a:srgbClr val="B7CF32"/>
          </a:solidFill>
          <a:ln w="25400" cap="flat" cmpd="sng" algn="ctr">
            <a:solidFill>
              <a:srgbClr val="869822"/>
            </a:solidFill>
            <a:prstDash val="solid"/>
          </a:ln>
          <a:effectLst/>
          <a:extLst/>
        </p:spPr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rgbClr val="FFFFFF"/>
                </a:solidFill>
                <a:latin typeface="Arial"/>
                <a:ea typeface="Calibri"/>
                <a:cs typeface="Times New Roman"/>
              </a:rPr>
              <a:t>Asthma-Healthy Physical Environments 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8412480" cy="435559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3"/>
          </p:nvPr>
        </p:nvSpPr>
        <p:spPr>
          <a:xfrm>
            <a:off x="381000" y="6181344"/>
            <a:ext cx="8412480" cy="365760"/>
          </a:xfrm>
        </p:spPr>
        <p:txBody>
          <a:bodyPr/>
          <a:lstStyle>
            <a:lvl1pPr algn="ctr">
              <a:buNone/>
              <a:defRPr b="1" i="1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7950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192" y="530352"/>
            <a:ext cx="8412480" cy="658368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412480" cy="450799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3"/>
          </p:nvPr>
        </p:nvSpPr>
        <p:spPr>
          <a:xfrm>
            <a:off x="381000" y="6181344"/>
            <a:ext cx="8412480" cy="365760"/>
          </a:xfrm>
        </p:spPr>
        <p:txBody>
          <a:bodyPr/>
          <a:lstStyle>
            <a:lvl1pPr algn="ctr">
              <a:buNone/>
              <a:defRPr b="1" i="1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32331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17220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322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17220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702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69875" y="1016000"/>
            <a:ext cx="8721725" cy="342900"/>
          </a:xfrm>
          <a:prstGeom prst="rect">
            <a:avLst/>
          </a:prstGeom>
          <a:solidFill>
            <a:srgbClr val="6A7F10">
              <a:lumMod val="20000"/>
              <a:lumOff val="80000"/>
            </a:srgbClr>
          </a:solidFill>
          <a:ln w="25400" cap="flat" cmpd="sng" algn="ctr">
            <a:solidFill>
              <a:srgbClr val="869822"/>
            </a:solidFill>
            <a:prstDash val="solid"/>
          </a:ln>
          <a:effectLst/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1400" b="1" dirty="0" smtClean="0">
                <a:solidFill>
                  <a:srgbClr val="000000"/>
                </a:solidFill>
                <a:latin typeface="Arial"/>
                <a:ea typeface="Hand Of Sean"/>
                <a:cs typeface="Times New Roman"/>
              </a:rPr>
              <a:t>Goal: </a:t>
            </a:r>
            <a:r>
              <a:rPr lang="en-US" sz="1400" dirty="0" smtClean="0">
                <a:solidFill>
                  <a:srgbClr val="000000"/>
                </a:solidFill>
                <a:latin typeface="Arial"/>
                <a:ea typeface="Hand Of Sean"/>
                <a:cs typeface="Times New Roman"/>
              </a:rPr>
              <a:t>Create safe places for children to live, learn and play free from asthma triggers</a:t>
            </a:r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defRPr/>
            </a:pPr>
            <a:endParaRPr lang="en-US" sz="1200" dirty="0" smtClean="0">
              <a:solidFill>
                <a:srgbClr val="000000"/>
              </a:solidFill>
              <a:latin typeface="Arial"/>
              <a:ea typeface="Hand Of Sean"/>
              <a:cs typeface="Times New Roman"/>
            </a:endParaRPr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defRPr/>
            </a:pPr>
            <a:endParaRPr lang="en-US" sz="1200" dirty="0">
              <a:solidFill>
                <a:srgbClr val="000000"/>
              </a:solidFill>
              <a:latin typeface="Arial"/>
              <a:ea typeface="Hand Of Sean"/>
              <a:cs typeface="Times New Roman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269875" y="609600"/>
            <a:ext cx="8721725" cy="388938"/>
          </a:xfrm>
          <a:prstGeom prst="rect">
            <a:avLst/>
          </a:prstGeom>
          <a:solidFill>
            <a:srgbClr val="B7CF32"/>
          </a:solidFill>
          <a:ln w="25400" cap="flat" cmpd="sng" algn="ctr">
            <a:solidFill>
              <a:srgbClr val="869822"/>
            </a:solidFill>
            <a:prstDash val="solid"/>
          </a:ln>
          <a:effectLst/>
          <a:extLst/>
        </p:spPr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rgbClr val="FFFFFF"/>
                </a:solidFill>
                <a:latin typeface="Arial"/>
                <a:ea typeface="Calibri"/>
                <a:cs typeface="Times New Roman"/>
              </a:rPr>
              <a:t>Asthma-Healthy Physical Environments 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17220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051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17220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8794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393700" y="530225"/>
            <a:ext cx="8356600" cy="65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38150" y="1371600"/>
            <a:ext cx="8413750" cy="450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grpSp>
        <p:nvGrpSpPr>
          <p:cNvPr id="1028" name="Group 22"/>
          <p:cNvGrpSpPr>
            <a:grpSpLocks/>
          </p:cNvGrpSpPr>
          <p:nvPr/>
        </p:nvGrpSpPr>
        <p:grpSpPr bwMode="auto">
          <a:xfrm>
            <a:off x="0" y="152400"/>
            <a:ext cx="9144000" cy="152400"/>
            <a:chOff x="0" y="6705600"/>
            <a:chExt cx="9144000" cy="152400"/>
          </a:xfrm>
        </p:grpSpPr>
        <p:sp>
          <p:nvSpPr>
            <p:cNvPr id="1033" name="Rectangle 1"/>
            <p:cNvSpPr>
              <a:spLocks noChangeArrowheads="1"/>
            </p:cNvSpPr>
            <p:nvPr/>
          </p:nvSpPr>
          <p:spPr bwMode="auto">
            <a:xfrm>
              <a:off x="0" y="6705600"/>
              <a:ext cx="1257300" cy="1524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defRPr/>
              </a:pPr>
              <a:endParaRPr lang="en-US" altLang="en-US" dirty="0" smtClean="0"/>
            </a:p>
          </p:txBody>
        </p:sp>
        <p:sp>
          <p:nvSpPr>
            <p:cNvPr id="1034" name="Rectangle 2"/>
            <p:cNvSpPr>
              <a:spLocks noChangeArrowheads="1"/>
            </p:cNvSpPr>
            <p:nvPr/>
          </p:nvSpPr>
          <p:spPr bwMode="auto">
            <a:xfrm>
              <a:off x="1219200" y="6705600"/>
              <a:ext cx="1295400" cy="152400"/>
            </a:xfrm>
            <a:prstGeom prst="rect">
              <a:avLst/>
            </a:prstGeom>
            <a:solidFill>
              <a:srgbClr val="E3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defRPr/>
              </a:pPr>
              <a:endParaRPr lang="en-US" altLang="en-US" dirty="0" smtClean="0"/>
            </a:p>
          </p:txBody>
        </p:sp>
        <p:sp>
          <p:nvSpPr>
            <p:cNvPr id="1035" name="Rectangle 3"/>
            <p:cNvSpPr>
              <a:spLocks noChangeArrowheads="1"/>
            </p:cNvSpPr>
            <p:nvPr/>
          </p:nvSpPr>
          <p:spPr bwMode="auto">
            <a:xfrm>
              <a:off x="2514600" y="6705600"/>
              <a:ext cx="1352550" cy="1524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defRPr/>
              </a:pPr>
              <a:endParaRPr lang="en-US" altLang="en-US" dirty="0" smtClean="0"/>
            </a:p>
          </p:txBody>
        </p:sp>
        <p:sp>
          <p:nvSpPr>
            <p:cNvPr id="1036" name="Rectangle 7"/>
            <p:cNvSpPr>
              <a:spLocks noChangeArrowheads="1"/>
            </p:cNvSpPr>
            <p:nvPr/>
          </p:nvSpPr>
          <p:spPr bwMode="auto">
            <a:xfrm>
              <a:off x="3810000" y="6705600"/>
              <a:ext cx="1371600" cy="152400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defRPr/>
              </a:pPr>
              <a:endParaRPr lang="en-US" altLang="en-US" dirty="0" smtClean="0"/>
            </a:p>
          </p:txBody>
        </p:sp>
        <p:sp>
          <p:nvSpPr>
            <p:cNvPr id="1037" name="Rectangle 8"/>
            <p:cNvSpPr>
              <a:spLocks noChangeArrowheads="1"/>
            </p:cNvSpPr>
            <p:nvPr/>
          </p:nvSpPr>
          <p:spPr bwMode="auto">
            <a:xfrm>
              <a:off x="5181600" y="6705600"/>
              <a:ext cx="1371600" cy="1524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defRPr/>
              </a:pPr>
              <a:endParaRPr lang="en-US" altLang="en-US" dirty="0" smtClean="0"/>
            </a:p>
          </p:txBody>
        </p:sp>
        <p:sp>
          <p:nvSpPr>
            <p:cNvPr id="1038" name="Rectangle 9"/>
            <p:cNvSpPr>
              <a:spLocks noChangeArrowheads="1"/>
            </p:cNvSpPr>
            <p:nvPr/>
          </p:nvSpPr>
          <p:spPr bwMode="auto">
            <a:xfrm>
              <a:off x="7804150" y="6705600"/>
              <a:ext cx="1339850" cy="1524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defRPr/>
              </a:pPr>
              <a:endParaRPr lang="en-US" altLang="en-US" dirty="0" smtClean="0"/>
            </a:p>
          </p:txBody>
        </p:sp>
        <p:sp>
          <p:nvSpPr>
            <p:cNvPr id="1039" name="Rectangle 7"/>
            <p:cNvSpPr>
              <a:spLocks noChangeArrowheads="1"/>
            </p:cNvSpPr>
            <p:nvPr/>
          </p:nvSpPr>
          <p:spPr bwMode="auto">
            <a:xfrm>
              <a:off x="6553200" y="6705600"/>
              <a:ext cx="1295400" cy="152400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defRPr/>
              </a:pPr>
              <a:endParaRPr lang="en-US" altLang="en-US" dirty="0" smtClean="0"/>
            </a:p>
          </p:txBody>
        </p:sp>
      </p:grpSp>
      <p:sp>
        <p:nvSpPr>
          <p:cNvPr id="1029" name="Rectangle 18"/>
          <p:cNvSpPr>
            <a:spLocks noChangeArrowheads="1"/>
          </p:cNvSpPr>
          <p:nvPr/>
        </p:nvSpPr>
        <p:spPr bwMode="auto">
          <a:xfrm>
            <a:off x="0" y="0"/>
            <a:ext cx="9144000" cy="152400"/>
          </a:xfrm>
          <a:prstGeom prst="rect">
            <a:avLst/>
          </a:prstGeom>
          <a:solidFill>
            <a:srgbClr val="665A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defRPr/>
            </a:pPr>
            <a:endParaRPr lang="en-US" altLang="en-US" dirty="0" smtClean="0">
              <a:solidFill>
                <a:srgbClr val="FFFFFF"/>
              </a:solidFill>
            </a:endParaRPr>
          </a:p>
        </p:txBody>
      </p:sp>
      <p:sp>
        <p:nvSpPr>
          <p:cNvPr id="1030" name="Rectangle 18"/>
          <p:cNvSpPr>
            <a:spLocks noChangeArrowheads="1"/>
          </p:cNvSpPr>
          <p:nvPr/>
        </p:nvSpPr>
        <p:spPr bwMode="auto">
          <a:xfrm>
            <a:off x="0" y="6705600"/>
            <a:ext cx="9144000" cy="152400"/>
          </a:xfrm>
          <a:prstGeom prst="rect">
            <a:avLst/>
          </a:prstGeom>
          <a:solidFill>
            <a:srgbClr val="665A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defRPr/>
            </a:pPr>
            <a:endParaRPr lang="en-US" altLang="en-US" dirty="0" smtClean="0">
              <a:solidFill>
                <a:srgbClr val="FFFFFF"/>
              </a:solidFill>
            </a:endParaRPr>
          </a:p>
        </p:txBody>
      </p:sp>
      <p:sp>
        <p:nvSpPr>
          <p:cNvPr id="1031" name="Rectangle 11"/>
          <p:cNvSpPr>
            <a:spLocks noChangeArrowheads="1"/>
          </p:cNvSpPr>
          <p:nvPr/>
        </p:nvSpPr>
        <p:spPr bwMode="auto">
          <a:xfrm>
            <a:off x="8372475" y="6688138"/>
            <a:ext cx="771525" cy="19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0" hangingPunct="0">
              <a:defRPr/>
            </a:pPr>
            <a:r>
              <a:rPr lang="en-US" altLang="en-US" sz="700" dirty="0" smtClean="0">
                <a:solidFill>
                  <a:srgbClr val="FFFFFF"/>
                </a:solidFill>
              </a:rPr>
              <a:t>© 2015 HWAC</a:t>
            </a:r>
          </a:p>
        </p:txBody>
      </p:sp>
      <p:sp>
        <p:nvSpPr>
          <p:cNvPr id="18" name="Slide Number Placeholder 16"/>
          <p:cNvSpPr txBox="1">
            <a:spLocks/>
          </p:cNvSpPr>
          <p:nvPr/>
        </p:nvSpPr>
        <p:spPr>
          <a:xfrm>
            <a:off x="4378325" y="6715125"/>
            <a:ext cx="381000" cy="152400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66F9E13F-8D40-495C-BEEA-22361FF0FD71}" type="slidenum">
              <a:rPr lang="en-US" smtClean="0">
                <a:latin typeface="+mn-lt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dirty="0">
              <a:latin typeface="+mn-lt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20" r:id="rId1"/>
    <p:sldLayoutId id="2147484815" r:id="rId2"/>
    <p:sldLayoutId id="2147484821" r:id="rId3"/>
    <p:sldLayoutId id="2147484822" r:id="rId4"/>
    <p:sldLayoutId id="2147484816" r:id="rId5"/>
    <p:sldLayoutId id="2147484823" r:id="rId6"/>
    <p:sldLayoutId id="2147484824" r:id="rId7"/>
    <p:sldLayoutId id="2147484825" r:id="rId8"/>
    <p:sldLayoutId id="2147484826" r:id="rId9"/>
    <p:sldLayoutId id="2147484827" r:id="rId10"/>
    <p:sldLayoutId id="2147484828" r:id="rId11"/>
    <p:sldLayoutId id="2147484829" r:id="rId12"/>
    <p:sldLayoutId id="2147484830" r:id="rId13"/>
    <p:sldLayoutId id="2147484831" r:id="rId14"/>
    <p:sldLayoutId id="2147484832" r:id="rId15"/>
    <p:sldLayoutId id="2147484833" r:id="rId16"/>
    <p:sldLayoutId id="2147484834" r:id="rId17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0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835" r:id="rId1"/>
    <p:sldLayoutId id="2147484836" r:id="rId2"/>
    <p:sldLayoutId id="2147484837" r:id="rId3"/>
    <p:sldLayoutId id="2147484838" r:id="rId4"/>
    <p:sldLayoutId id="2147484817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839" r:id="rId1"/>
    <p:sldLayoutId id="2147484840" r:id="rId2"/>
    <p:sldLayoutId id="2147484841" r:id="rId3"/>
    <p:sldLayoutId id="2147484842" r:id="rId4"/>
    <p:sldLayoutId id="2147484843" r:id="rId5"/>
    <p:sldLayoutId id="2147484844" r:id="rId6"/>
    <p:sldLayoutId id="2147484845" r:id="rId7"/>
    <p:sldLayoutId id="2147484818" r:id="rId8"/>
    <p:sldLayoutId id="2147484819" r:id="rId9"/>
    <p:sldLayoutId id="2147484846" r:id="rId10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dallascityhall.com/departments/housingcommunityservices/Pages/default.aspx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dallascityhall.com/departments/housingcommunityservices/Pages/default.aspx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allasareahabitat.org/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allasareahabitat.org/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buildingdallas.org/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Microsoft_Excel_97-2003_Worksheet2.xls"/><Relationship Id="rId3" Type="http://schemas.openxmlformats.org/officeDocument/2006/relationships/notesSlide" Target="../notesSlides/notesSlide7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png"/><Relationship Id="rId5" Type="http://schemas.openxmlformats.org/officeDocument/2006/relationships/oleObject" Target="../embeddings/Microsoft_Excel_97-2003_Worksheet1.xls"/><Relationship Id="rId10" Type="http://schemas.openxmlformats.org/officeDocument/2006/relationships/hyperlink" Target="http://www.dallascad.org/DataProducts.aspx" TargetMode="External"/><Relationship Id="rId4" Type="http://schemas.openxmlformats.org/officeDocument/2006/relationships/oleObject" Target="../embeddings/oleObject1.bin"/><Relationship Id="rId9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hyperlink" Target="http://www.dallascad.org/DataProducts.aspx" TargetMode="External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png"/><Relationship Id="rId5" Type="http://schemas.openxmlformats.org/officeDocument/2006/relationships/oleObject" Target="../embeddings/Microsoft_Excel_97-2003_Worksheet3.xls"/><Relationship Id="rId4" Type="http://schemas.openxmlformats.org/officeDocument/2006/relationships/oleObject" Target="../embeddings/oleObject3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hyperlink" Target="http://www.dallascad.org/DataProducts.aspx" TargetMode="External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9.png"/><Relationship Id="rId5" Type="http://schemas.openxmlformats.org/officeDocument/2006/relationships/oleObject" Target="../embeddings/Microsoft_Excel_97-2003_Worksheet4.xls"/><Relationship Id="rId4" Type="http://schemas.openxmlformats.org/officeDocument/2006/relationships/oleObject" Target="../embeddings/oleObject4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ctrTitle"/>
          </p:nvPr>
        </p:nvSpPr>
        <p:spPr>
          <a:xfrm>
            <a:off x="0" y="2895600"/>
            <a:ext cx="9144000" cy="2743200"/>
          </a:xfrm>
        </p:spPr>
        <p:txBody>
          <a:bodyPr/>
          <a:lstStyle/>
          <a:p>
            <a:pPr eaLnBrk="1" hangingPunct="1"/>
            <a:r>
              <a:rPr lang="en-US" altLang="en-US" sz="5400" dirty="0" smtClean="0"/>
              <a:t>The Path of Data-Driven Decision Making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87400" y="5562600"/>
            <a:ext cx="7543800" cy="768350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sz="3600" dirty="0">
              <a:latin typeface="DYMO Symbols" pitchFamily="34" charset="0"/>
              <a:cs typeface="DYMO Symbols" pitchFamily="34" charset="0"/>
            </a:endParaRPr>
          </a:p>
        </p:txBody>
      </p:sp>
      <p:pic>
        <p:nvPicPr>
          <p:cNvPr id="47108" name="Picture 2" descr="C:\Users\RAGRAY\AppData\Local\Microsoft\Windows\Temporary Internet Files\Content.Outlook\XHNP5FTJ\HWA_logo_1024x768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76250"/>
            <a:ext cx="3632200" cy="24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title"/>
          </p:nvPr>
        </p:nvSpPr>
        <p:spPr>
          <a:xfrm>
            <a:off x="304800" y="533400"/>
            <a:ext cx="8229600" cy="1143000"/>
          </a:xfrm>
        </p:spPr>
        <p:txBody>
          <a:bodyPr/>
          <a:lstStyle/>
          <a:p>
            <a:r>
              <a:rPr lang="en-US" altLang="en-US" sz="3600" dirty="0" smtClean="0"/>
              <a:t>House renovations- 75216</a:t>
            </a:r>
          </a:p>
        </p:txBody>
      </p:sp>
      <p:sp>
        <p:nvSpPr>
          <p:cNvPr id="61443" name="Content Placeholder 2"/>
          <p:cNvSpPr>
            <a:spLocks noGrp="1"/>
          </p:cNvSpPr>
          <p:nvPr>
            <p:ph idx="1"/>
          </p:nvPr>
        </p:nvSpPr>
        <p:spPr>
          <a:xfrm>
            <a:off x="228600" y="2667000"/>
            <a:ext cx="8610600" cy="4525963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altLang="en-US" sz="2400" dirty="0"/>
              <a:t> ONLY 1.5 % houses have been renovated</a:t>
            </a:r>
          </a:p>
          <a:p>
            <a:pPr>
              <a:buFont typeface="Wingdings" pitchFamily="2" charset="2"/>
              <a:buChar char="q"/>
            </a:pPr>
            <a:r>
              <a:rPr lang="en-US" altLang="en-US" sz="2400" dirty="0" smtClean="0"/>
              <a:t>ONLY 3 %  renovated houses were  rated as   “Poor” or “Very Poor”.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manageable size for intervention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1288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Narrowing Area Further</a:t>
            </a:r>
            <a:endParaRPr lang="en-US" sz="3600" dirty="0"/>
          </a:p>
        </p:txBody>
      </p:sp>
      <p:pic>
        <p:nvPicPr>
          <p:cNvPr id="593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670857"/>
            <a:ext cx="4185893" cy="2129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ight Arrow 3"/>
          <p:cNvSpPr/>
          <p:nvPr/>
        </p:nvSpPr>
        <p:spPr>
          <a:xfrm>
            <a:off x="1447800" y="3886200"/>
            <a:ext cx="459813" cy="292608"/>
          </a:xfrm>
          <a:prstGeom prst="right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4"/>
          <p:cNvSpPr txBox="1">
            <a:spLocks/>
          </p:cNvSpPr>
          <p:nvPr/>
        </p:nvSpPr>
        <p:spPr>
          <a:xfrm>
            <a:off x="881743" y="3410913"/>
            <a:ext cx="4041775" cy="63976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75216 is 14.6 square miles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Content Placeholder 5"/>
          <p:cNvSpPr txBox="1">
            <a:spLocks/>
          </p:cNvSpPr>
          <p:nvPr/>
        </p:nvSpPr>
        <p:spPr bwMode="auto">
          <a:xfrm>
            <a:off x="4724400" y="2514600"/>
            <a:ext cx="4041775" cy="395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Census tracts are still large but they are the smallest area for which we have reliable data </a:t>
            </a:r>
          </a:p>
          <a:p>
            <a:r>
              <a:rPr lang="en-US" dirty="0" smtClean="0"/>
              <a:t>Because we only have asthma data at the </a:t>
            </a:r>
            <a:r>
              <a:rPr lang="en-US" dirty="0" err="1" smtClean="0"/>
              <a:t>zipcode</a:t>
            </a:r>
            <a:r>
              <a:rPr lang="en-US" dirty="0" smtClean="0"/>
              <a:t> level, we have to use different metrics to identify target census tracts</a:t>
            </a:r>
          </a:p>
          <a:p>
            <a:r>
              <a:rPr lang="en-US" dirty="0" smtClean="0"/>
              <a:t>Chose to focus on programmatic and partner needs  </a:t>
            </a:r>
          </a:p>
          <a:p>
            <a:r>
              <a:rPr lang="en-US" altLang="en-US" dirty="0"/>
              <a:t>Existing home repair programs only work with homes that are owner-occupied.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7374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Owner Occupancy Rates for 75216</a:t>
            </a: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64195715"/>
              </p:ext>
            </p:extLst>
          </p:nvPr>
        </p:nvGraphicFramePr>
        <p:xfrm>
          <a:off x="514351" y="2159913"/>
          <a:ext cx="8096249" cy="3743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66751" y="6350913"/>
            <a:ext cx="4648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 smtClean="0"/>
              <a:t>Notes</a:t>
            </a:r>
            <a:r>
              <a:rPr lang="en-US" sz="1050" dirty="0" smtClean="0"/>
              <a:t>:</a:t>
            </a:r>
          </a:p>
          <a:p>
            <a:r>
              <a:rPr lang="en-US" sz="1050" dirty="0" smtClean="0"/>
              <a:t>ACS 2014 5 year estimates  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2162997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 smtClean="0"/>
              <a:t>Census Tracts with High Proportion of Poor/Very Poor Housing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04800" y="2174875"/>
          <a:ext cx="3200400" cy="392111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95400"/>
                <a:gridCol w="1905000"/>
              </a:tblGrid>
              <a:tr h="4176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CENSUS_TRACT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Count of </a:t>
                      </a:r>
                      <a:endParaRPr lang="en-US" sz="1200" b="1" u="none" strike="noStrike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 fontAlgn="b"/>
                      <a:r>
                        <a:rPr lang="en-US" sz="12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Poor/Very </a:t>
                      </a:r>
                      <a:r>
                        <a:rPr lang="en-US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poor Housing </a:t>
                      </a:r>
                    </a:p>
                  </a:txBody>
                  <a:tcPr marL="9525" marR="9525" marT="9526" marB="0" anchor="b"/>
                </a:tc>
              </a:tr>
              <a:tr h="21896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5400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311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6" marB="0" anchor="b"/>
                </a:tc>
              </a:tr>
              <a:tr h="21896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5700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233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6" marB="0" anchor="b"/>
                </a:tc>
              </a:tr>
              <a:tr h="21896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5500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180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6" marB="0" anchor="b"/>
                </a:tc>
              </a:tr>
              <a:tr h="21896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8802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168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6" marB="0" anchor="b"/>
                </a:tc>
              </a:tr>
              <a:tr h="21896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4900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164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6" marB="0" anchor="b"/>
                </a:tc>
              </a:tr>
              <a:tr h="21896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5901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163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6" marB="0" anchor="b"/>
                </a:tc>
              </a:tr>
              <a:tr h="21896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8703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150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6" marB="0" anchor="b"/>
                </a:tc>
              </a:tr>
              <a:tr h="21896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5600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148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6" marB="0" anchor="b"/>
                </a:tc>
              </a:tr>
              <a:tr h="21896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8701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76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6" marB="0" anchor="b"/>
                </a:tc>
              </a:tr>
              <a:tr h="21896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8604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63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6" marB="0" anchor="b"/>
                </a:tc>
              </a:tr>
              <a:tr h="21896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8704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49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6" marB="0" anchor="b"/>
                </a:tc>
              </a:tr>
              <a:tr h="21896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8801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48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6" marB="0" anchor="b"/>
                </a:tc>
              </a:tr>
              <a:tr h="21896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20200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45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6" marB="0" anchor="b"/>
                </a:tc>
              </a:tr>
              <a:tr h="21896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5902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6" marB="0" anchor="b"/>
                </a:tc>
              </a:tr>
              <a:tr h="21896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8603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6" marB="0" anchor="b"/>
                </a:tc>
              </a:tr>
              <a:tr h="21896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11200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6" marB="0" anchor="b"/>
                </a:tc>
              </a:tr>
            </a:tbl>
          </a:graphicData>
        </a:graphic>
      </p:graphicFrame>
      <p:pic>
        <p:nvPicPr>
          <p:cNvPr id="62523" name="Picture 2" descr="C:\Users\swebai\Desktop\census tract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3813" y="1981200"/>
            <a:ext cx="4933950" cy="391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4"/>
          <p:cNvSpPr txBox="1">
            <a:spLocks noChangeArrowheads="1"/>
          </p:cNvSpPr>
          <p:nvPr/>
        </p:nvSpPr>
        <p:spPr bwMode="auto">
          <a:xfrm>
            <a:off x="419100" y="6211669"/>
            <a:ext cx="8229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marL="0" indent="0" eaLnBrk="1" hangingPunct="1">
              <a:buFont typeface="Arial" pitchFamily="34" charset="0"/>
              <a:buNone/>
            </a:pPr>
            <a:r>
              <a:rPr lang="en-US" altLang="en-US" b="1" smtClean="0">
                <a:solidFill>
                  <a:srgbClr val="FF0000"/>
                </a:solidFill>
              </a:rPr>
              <a:t>If the intervention targets “5400” and “5700” census tracts, then it would address 30 % of poor or very poor housing</a:t>
            </a:r>
            <a:endParaRPr lang="en-US" altLang="en-US" b="1" dirty="0" smtClean="0">
              <a:solidFill>
                <a:srgbClr val="FF0000"/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3886200" y="2438400"/>
            <a:ext cx="0" cy="83820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886200" y="3276600"/>
            <a:ext cx="762000" cy="45720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3886200" y="1981200"/>
            <a:ext cx="647700" cy="45720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523014" y="1981200"/>
            <a:ext cx="125186" cy="175260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4572000" y="3810000"/>
            <a:ext cx="291193" cy="60960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4950279" y="3831771"/>
            <a:ext cx="145596" cy="435429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4627789" y="3831771"/>
            <a:ext cx="32249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4717596" y="4441371"/>
            <a:ext cx="161245" cy="130629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5105400" y="4114800"/>
            <a:ext cx="381000" cy="13063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5502048" y="4136571"/>
            <a:ext cx="289152" cy="1502229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4733925" y="4506686"/>
            <a:ext cx="676275" cy="1284514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V="1">
            <a:off x="5410200" y="5638800"/>
            <a:ext cx="381000" cy="15240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Approx. Sample Size  for Intervention</a:t>
            </a:r>
            <a:endParaRPr lang="en-US" sz="28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08452111"/>
              </p:ext>
            </p:extLst>
          </p:nvPr>
        </p:nvGraphicFramePr>
        <p:xfrm>
          <a:off x="762000" y="2667000"/>
          <a:ext cx="7543800" cy="332545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514600"/>
                <a:gridCol w="2514600"/>
                <a:gridCol w="2514600"/>
              </a:tblGrid>
              <a:tr h="48319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B7CF3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5400</a:t>
                      </a:r>
                      <a:endParaRPr lang="en-US" dirty="0"/>
                    </a:p>
                  </a:txBody>
                  <a:tcPr>
                    <a:solidFill>
                      <a:srgbClr val="B7CF3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5700</a:t>
                      </a:r>
                      <a:endParaRPr lang="en-US" dirty="0"/>
                    </a:p>
                  </a:txBody>
                  <a:tcPr>
                    <a:solidFill>
                      <a:srgbClr val="B7CF32"/>
                    </a:solidFill>
                  </a:tcPr>
                </a:tc>
              </a:tr>
              <a:tr h="483192">
                <a:tc>
                  <a:txBody>
                    <a:bodyPr/>
                    <a:lstStyle/>
                    <a:p>
                      <a:endParaRPr lang="en-US" sz="1200" dirty="0" smtClean="0"/>
                    </a:p>
                    <a:p>
                      <a:r>
                        <a:rPr lang="en-US" sz="1200" dirty="0" smtClean="0"/>
                        <a:t># of households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/>
                    </a:p>
                    <a:p>
                      <a:pPr algn="ctr"/>
                      <a:r>
                        <a:rPr lang="en-US" sz="1200" dirty="0" smtClean="0"/>
                        <a:t>1555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/>
                    </a:p>
                    <a:p>
                      <a:pPr algn="ctr"/>
                      <a:r>
                        <a:rPr lang="en-US" sz="1200" dirty="0" smtClean="0"/>
                        <a:t>1404</a:t>
                      </a:r>
                      <a:endParaRPr lang="en-US" sz="1200" dirty="0"/>
                    </a:p>
                  </a:txBody>
                  <a:tcPr/>
                </a:tc>
              </a:tr>
              <a:tr h="483192">
                <a:tc>
                  <a:txBody>
                    <a:bodyPr/>
                    <a:lstStyle/>
                    <a:p>
                      <a:endParaRPr lang="en-US" sz="1200" dirty="0" smtClean="0"/>
                    </a:p>
                    <a:p>
                      <a:r>
                        <a:rPr lang="en-US" sz="1200" dirty="0" smtClean="0"/>
                        <a:t>#</a:t>
                      </a:r>
                      <a:r>
                        <a:rPr lang="en-US" sz="1200" baseline="0" dirty="0" smtClean="0"/>
                        <a:t> of population under 18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/>
                    </a:p>
                    <a:p>
                      <a:pPr algn="ctr"/>
                      <a:r>
                        <a:rPr lang="en-US" sz="1200" dirty="0" smtClean="0"/>
                        <a:t>1735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/>
                    </a:p>
                    <a:p>
                      <a:pPr algn="ctr"/>
                      <a:r>
                        <a:rPr lang="en-US" sz="1200" dirty="0" smtClean="0"/>
                        <a:t>1169</a:t>
                      </a:r>
                      <a:endParaRPr lang="en-US" sz="1200" dirty="0"/>
                    </a:p>
                  </a:txBody>
                  <a:tcPr/>
                </a:tc>
              </a:tr>
              <a:tr h="59571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#</a:t>
                      </a:r>
                      <a:r>
                        <a:rPr lang="en-US" sz="1200" baseline="0" dirty="0" smtClean="0"/>
                        <a:t> of population 5 to 11 years old</a:t>
                      </a:r>
                      <a:endParaRPr lang="en-US" sz="1200" dirty="0" smtClean="0"/>
                    </a:p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/>
                    </a:p>
                    <a:p>
                      <a:pPr algn="ctr"/>
                      <a:r>
                        <a:rPr lang="en-US" sz="1200" dirty="0" smtClean="0"/>
                        <a:t>589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/>
                    </a:p>
                    <a:p>
                      <a:pPr algn="ctr"/>
                      <a:r>
                        <a:rPr lang="en-US" sz="1200" dirty="0" smtClean="0"/>
                        <a:t>591</a:t>
                      </a:r>
                      <a:endParaRPr lang="en-US" sz="1200" dirty="0"/>
                    </a:p>
                  </a:txBody>
                  <a:tcPr/>
                </a:tc>
              </a:tr>
              <a:tr h="595716">
                <a:tc>
                  <a:txBody>
                    <a:bodyPr/>
                    <a:lstStyle/>
                    <a:p>
                      <a:endParaRPr lang="en-US" sz="1200" dirty="0" smtClean="0"/>
                    </a:p>
                    <a:p>
                      <a:r>
                        <a:rPr lang="en-US" sz="1200" dirty="0" smtClean="0"/>
                        <a:t>15 % current asthma with active symptoms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/>
                    </a:p>
                    <a:p>
                      <a:pPr algn="ctr"/>
                      <a:r>
                        <a:rPr lang="en-US" sz="1200" dirty="0" smtClean="0"/>
                        <a:t>88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/>
                    </a:p>
                    <a:p>
                      <a:pPr algn="ctr"/>
                      <a:r>
                        <a:rPr lang="en-US" sz="1200" dirty="0" smtClean="0"/>
                        <a:t>89</a:t>
                      </a:r>
                      <a:endParaRPr lang="en-US" sz="1200" dirty="0"/>
                    </a:p>
                  </a:txBody>
                  <a:tcPr/>
                </a:tc>
              </a:tr>
              <a:tr h="595716">
                <a:tc>
                  <a:txBody>
                    <a:bodyPr/>
                    <a:lstStyle/>
                    <a:p>
                      <a:endParaRPr lang="en-US" sz="1200" dirty="0" smtClean="0"/>
                    </a:p>
                    <a:p>
                      <a:r>
                        <a:rPr lang="en-US" sz="1200" dirty="0" smtClean="0"/>
                        <a:t>% owner-occupied</a:t>
                      </a:r>
                      <a:r>
                        <a:rPr lang="en-US" sz="1200" baseline="0" dirty="0" smtClean="0"/>
                        <a:t> 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/>
                    </a:p>
                    <a:p>
                      <a:pPr algn="ctr"/>
                      <a:r>
                        <a:rPr lang="en-US" sz="1200" dirty="0" smtClean="0"/>
                        <a:t>54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/>
                    </a:p>
                    <a:p>
                      <a:pPr algn="ctr"/>
                      <a:r>
                        <a:rPr lang="en-US" sz="1200" dirty="0" smtClean="0"/>
                        <a:t>57</a:t>
                      </a:r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36418" y="6248400"/>
            <a:ext cx="4648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 smtClean="0"/>
              <a:t>Notes</a:t>
            </a:r>
            <a:r>
              <a:rPr lang="en-US" sz="1050" dirty="0" smtClean="0"/>
              <a:t>:</a:t>
            </a:r>
          </a:p>
          <a:p>
            <a:r>
              <a:rPr lang="en-US" sz="1050" dirty="0" smtClean="0"/>
              <a:t>ACS 2014 5 year estimates  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2882427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Working with existing programs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040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smtClean="0">
                <a:ea typeface="ＭＳ Ｐゴシック" pitchFamily="34" charset="-128"/>
              </a:rPr>
              <a:t>City of Dallas Programs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0" y="1676400"/>
            <a:ext cx="7239000" cy="4640263"/>
          </a:xfrm>
        </p:spPr>
        <p:txBody>
          <a:bodyPr>
            <a:normAutofit fontScale="55000" lnSpcReduction="20000"/>
          </a:bodyPr>
          <a:lstStyle/>
          <a:p>
            <a:pPr marL="0" indent="0">
              <a:buFont typeface="Arial" pitchFamily="34" charset="0"/>
              <a:buNone/>
              <a:defRPr/>
            </a:pPr>
            <a:endParaRPr lang="en-US" sz="3200" dirty="0" smtClean="0">
              <a:solidFill>
                <a:schemeClr val="tx1"/>
              </a:solidFill>
              <a:ea typeface="+mn-ea"/>
              <a:cs typeface="+mn-cs"/>
            </a:endParaRPr>
          </a:p>
          <a:p>
            <a:pPr>
              <a:defRPr/>
            </a:pPr>
            <a:r>
              <a:rPr lang="en-US" sz="3200" dirty="0" smtClean="0">
                <a:solidFill>
                  <a:schemeClr val="tx1"/>
                </a:solidFill>
                <a:ea typeface="+mn-ea"/>
                <a:cs typeface="+mn-cs"/>
              </a:rPr>
              <a:t>Major Systems Repair- up to $20,000; own home; no age limit; 80% or below of area median family income</a:t>
            </a:r>
          </a:p>
          <a:p>
            <a:pPr marL="0" indent="0">
              <a:buFont typeface="Arial" pitchFamily="34" charset="0"/>
              <a:buNone/>
              <a:defRPr/>
            </a:pPr>
            <a:endParaRPr lang="en-US" sz="3200" dirty="0" smtClean="0">
              <a:solidFill>
                <a:schemeClr val="tx1"/>
              </a:solidFill>
              <a:ea typeface="+mn-ea"/>
              <a:cs typeface="+mn-cs"/>
            </a:endParaRPr>
          </a:p>
          <a:p>
            <a:pPr>
              <a:defRPr/>
            </a:pPr>
            <a:r>
              <a:rPr lang="en-US" sz="3200" dirty="0" smtClean="0">
                <a:solidFill>
                  <a:schemeClr val="tx1"/>
                </a:solidFill>
                <a:ea typeface="+mn-ea"/>
                <a:cs typeface="+mn-cs"/>
              </a:rPr>
              <a:t>Emergency Repairs- up to $7,500; own home; 60 yrs. or older or disabled; 80% or below of area median family income</a:t>
            </a:r>
          </a:p>
          <a:p>
            <a:pPr marL="0" indent="0">
              <a:buFont typeface="Arial" pitchFamily="34" charset="0"/>
              <a:buNone/>
              <a:defRPr/>
            </a:pPr>
            <a:endParaRPr lang="en-US" sz="3200" dirty="0" smtClean="0">
              <a:solidFill>
                <a:schemeClr val="tx1"/>
              </a:solidFill>
              <a:ea typeface="+mn-ea"/>
              <a:cs typeface="+mn-cs"/>
            </a:endParaRPr>
          </a:p>
          <a:p>
            <a:pPr>
              <a:defRPr/>
            </a:pPr>
            <a:r>
              <a:rPr lang="en-US" sz="3200" dirty="0" smtClean="0">
                <a:solidFill>
                  <a:schemeClr val="tx1"/>
                </a:solidFill>
                <a:ea typeface="+mn-ea"/>
                <a:cs typeface="+mn-cs"/>
              </a:rPr>
              <a:t>People Helping People- volunteer work; external </a:t>
            </a:r>
            <a:r>
              <a:rPr lang="en-US" sz="3200" dirty="0" err="1" smtClean="0">
                <a:solidFill>
                  <a:schemeClr val="tx1"/>
                </a:solidFill>
                <a:ea typeface="+mn-ea"/>
                <a:cs typeface="+mn-cs"/>
              </a:rPr>
              <a:t>work;own</a:t>
            </a:r>
            <a:r>
              <a:rPr lang="en-US" sz="3200" dirty="0" smtClean="0">
                <a:solidFill>
                  <a:schemeClr val="tx1"/>
                </a:solidFill>
                <a:ea typeface="+mn-ea"/>
                <a:cs typeface="+mn-cs"/>
              </a:rPr>
              <a:t> home; 62 </a:t>
            </a:r>
            <a:r>
              <a:rPr lang="en-US" sz="3200" dirty="0" err="1" smtClean="0">
                <a:solidFill>
                  <a:schemeClr val="tx1"/>
                </a:solidFill>
                <a:ea typeface="+mn-ea"/>
                <a:cs typeface="+mn-cs"/>
              </a:rPr>
              <a:t>yrs.or</a:t>
            </a:r>
            <a:r>
              <a:rPr lang="en-US" sz="3200" dirty="0" smtClean="0">
                <a:solidFill>
                  <a:schemeClr val="tx1"/>
                </a:solidFill>
                <a:ea typeface="+mn-ea"/>
                <a:cs typeface="+mn-cs"/>
              </a:rPr>
              <a:t> older or disabled; 50% or below of area median family income</a:t>
            </a:r>
          </a:p>
          <a:p>
            <a:pPr marL="0" indent="0">
              <a:buFont typeface="Arial" pitchFamily="34" charset="0"/>
              <a:buNone/>
              <a:defRPr/>
            </a:pPr>
            <a:endParaRPr lang="en-US" sz="3200" dirty="0" smtClean="0">
              <a:solidFill>
                <a:schemeClr val="tx1"/>
              </a:solidFill>
              <a:ea typeface="+mn-ea"/>
              <a:cs typeface="+mn-cs"/>
            </a:endParaRPr>
          </a:p>
          <a:p>
            <a:pPr>
              <a:defRPr/>
            </a:pPr>
            <a:r>
              <a:rPr lang="en-US" sz="3200" dirty="0" smtClean="0">
                <a:solidFill>
                  <a:schemeClr val="tx1"/>
                </a:solidFill>
                <a:ea typeface="+mn-ea"/>
                <a:cs typeface="+mn-cs"/>
              </a:rPr>
              <a:t>Reconstruction- Same as Major Systems Repair plus repairs exceed limits; own home; 62 </a:t>
            </a:r>
            <a:r>
              <a:rPr lang="en-US" sz="3200" dirty="0" err="1" smtClean="0">
                <a:solidFill>
                  <a:schemeClr val="tx1"/>
                </a:solidFill>
                <a:ea typeface="+mn-ea"/>
                <a:cs typeface="+mn-cs"/>
              </a:rPr>
              <a:t>yrs.or</a:t>
            </a:r>
            <a:r>
              <a:rPr lang="en-US" sz="3200" dirty="0" smtClean="0">
                <a:solidFill>
                  <a:schemeClr val="tx1"/>
                </a:solidFill>
                <a:ea typeface="+mn-ea"/>
                <a:cs typeface="+mn-cs"/>
              </a:rPr>
              <a:t> older; 80% or below of area median family income; no liens on home</a:t>
            </a:r>
          </a:p>
          <a:p>
            <a:pPr>
              <a:defRPr/>
            </a:pPr>
            <a:endParaRPr lang="en-US" sz="3200" dirty="0" smtClean="0">
              <a:solidFill>
                <a:schemeClr val="tx1"/>
              </a:solidFill>
              <a:ea typeface="+mn-ea"/>
              <a:cs typeface="+mn-cs"/>
            </a:endParaRPr>
          </a:p>
          <a:p>
            <a:pPr>
              <a:defRPr/>
            </a:pPr>
            <a:r>
              <a:rPr lang="en-US" sz="3200" dirty="0" smtClean="0">
                <a:solidFill>
                  <a:schemeClr val="tx1"/>
                </a:solidFill>
                <a:ea typeface="+mn-ea"/>
                <a:cs typeface="+mn-cs"/>
              </a:rPr>
              <a:t>Warranty- last resort situations up to $2,000; own home; 80% or below of area median family income</a:t>
            </a:r>
          </a:p>
          <a:p>
            <a:pPr>
              <a:defRPr/>
            </a:pPr>
            <a:endParaRPr lang="en-US" dirty="0" smtClean="0">
              <a:ea typeface="+mn-ea"/>
              <a:cs typeface="+mn-cs"/>
            </a:endParaRPr>
          </a:p>
          <a:p>
            <a:pPr>
              <a:defRPr/>
            </a:pPr>
            <a:endParaRPr lang="en-US" dirty="0"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" y="6248400"/>
            <a:ext cx="81724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City of Dallas Housing/Community </a:t>
            </a:r>
            <a:r>
              <a:rPr lang="en-US" sz="1000" dirty="0"/>
              <a:t>Services Department, </a:t>
            </a:r>
            <a:r>
              <a:rPr lang="en-US" sz="1000" dirty="0">
                <a:hlinkClick r:id="rId3"/>
              </a:rPr>
              <a:t>http://</a:t>
            </a:r>
            <a:r>
              <a:rPr lang="en-US" sz="1000" dirty="0" smtClean="0">
                <a:hlinkClick r:id="rId3"/>
              </a:rPr>
              <a:t>dallascityhall.com/departments/housingcommunityservices/Pages/default.aspx</a:t>
            </a:r>
            <a:endParaRPr lang="en-US" sz="1000" dirty="0" smtClean="0"/>
          </a:p>
          <a:p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886966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" y="127000"/>
            <a:ext cx="9099550" cy="701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0254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smtClean="0">
                <a:ea typeface="ＭＳ Ｐゴシック" pitchFamily="34" charset="-128"/>
              </a:rPr>
              <a:t>City of Dallas Programs</a:t>
            </a:r>
          </a:p>
        </p:txBody>
      </p:sp>
      <p:sp>
        <p:nvSpPr>
          <p:cNvPr id="40962" name="Content Placeholder 2"/>
          <p:cNvSpPr>
            <a:spLocks noGrp="1"/>
          </p:cNvSpPr>
          <p:nvPr>
            <p:ph idx="1"/>
          </p:nvPr>
        </p:nvSpPr>
        <p:spPr>
          <a:xfrm>
            <a:off x="2209800" y="1966913"/>
            <a:ext cx="6934200" cy="4525962"/>
          </a:xfrm>
        </p:spPr>
        <p:txBody>
          <a:bodyPr/>
          <a:lstStyle/>
          <a:p>
            <a:r>
              <a:rPr lang="en-US" altLang="en-US" sz="2800" smtClean="0">
                <a:solidFill>
                  <a:schemeClr val="tx1"/>
                </a:solidFill>
                <a:ea typeface="ＭＳ Ｐゴシック" pitchFamily="34" charset="-128"/>
              </a:rPr>
              <a:t>Land Bank- Newly Constructed homes on vacant property</a:t>
            </a:r>
          </a:p>
          <a:p>
            <a:endParaRPr lang="en-US" altLang="en-US" sz="2800" smtClean="0">
              <a:solidFill>
                <a:schemeClr val="tx1"/>
              </a:solidFill>
              <a:ea typeface="ＭＳ Ｐゴシック" pitchFamily="34" charset="-128"/>
            </a:endParaRPr>
          </a:p>
          <a:p>
            <a:r>
              <a:rPr lang="en-US" altLang="en-US" sz="2800" smtClean="0">
                <a:solidFill>
                  <a:schemeClr val="tx1"/>
                </a:solidFill>
                <a:ea typeface="ＭＳ Ｐゴシック" pitchFamily="34" charset="-128"/>
              </a:rPr>
              <a:t>Mortgage Assistance- up to $20,000 to assist homebuyer with down payment, closing costs, and principal reduction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200" y="6248400"/>
            <a:ext cx="81724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City of Dallas Housing/Community </a:t>
            </a:r>
            <a:r>
              <a:rPr lang="en-US" sz="1000" dirty="0"/>
              <a:t>Services Department, </a:t>
            </a:r>
            <a:r>
              <a:rPr lang="en-US" sz="1000" dirty="0">
                <a:hlinkClick r:id="rId3"/>
              </a:rPr>
              <a:t>http://</a:t>
            </a:r>
            <a:r>
              <a:rPr lang="en-US" sz="1000" dirty="0" smtClean="0">
                <a:hlinkClick r:id="rId3"/>
              </a:rPr>
              <a:t>dallascityhall.com/departments/housingcommunityservices/Pages/default.aspx</a:t>
            </a:r>
            <a:endParaRPr lang="en-US" sz="1000" dirty="0" smtClean="0"/>
          </a:p>
          <a:p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825059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How do health and housing fit together in North Texas? </a:t>
            </a:r>
          </a:p>
        </p:txBody>
      </p:sp>
      <p:sp>
        <p:nvSpPr>
          <p:cNvPr id="4" name="Text Placeholder 2"/>
          <p:cNvSpPr txBox="1">
            <a:spLocks/>
          </p:cNvSpPr>
          <p:nvPr/>
        </p:nvSpPr>
        <p:spPr bwMode="auto">
          <a:xfrm>
            <a:off x="457200" y="2571750"/>
            <a:ext cx="4040188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kern="1200">
                <a:solidFill>
                  <a:srgbClr val="7F7F7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kern="1200">
                <a:solidFill>
                  <a:srgbClr val="7F7F7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kern="1200">
                <a:solidFill>
                  <a:srgbClr val="7F7F7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kern="1200">
                <a:solidFill>
                  <a:srgbClr val="7F7F7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ern="1200">
                <a:solidFill>
                  <a:srgbClr val="7F7F7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smtClean="0">
                <a:solidFill>
                  <a:schemeClr val="tx1"/>
                </a:solidFill>
              </a:rPr>
              <a:t>Asthma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" name="Content Placeholder 3"/>
          <p:cNvSpPr>
            <a:spLocks noGrp="1"/>
          </p:cNvSpPr>
          <p:nvPr>
            <p:ph sz="half" idx="4294967295"/>
          </p:nvPr>
        </p:nvSpPr>
        <p:spPr>
          <a:xfrm>
            <a:off x="457200" y="3211512"/>
            <a:ext cx="4040188" cy="395128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 smtClean="0"/>
              <a:t>Asthma is the largest contributor to chronic poor health among children in North Texas</a:t>
            </a:r>
          </a:p>
          <a:p>
            <a:r>
              <a:rPr lang="en-US" dirty="0" smtClean="0"/>
              <a:t>Indoor asthma triggers are a large contributor to asthma severity</a:t>
            </a:r>
          </a:p>
          <a:p>
            <a:r>
              <a:rPr lang="en-US" dirty="0" smtClean="0"/>
              <a:t>Asthma can be successfully managed with the right support and with indoor trigger management</a:t>
            </a:r>
          </a:p>
        </p:txBody>
      </p:sp>
      <p:sp>
        <p:nvSpPr>
          <p:cNvPr id="6" name="Text Placeholder 4"/>
          <p:cNvSpPr txBox="1">
            <a:spLocks/>
          </p:cNvSpPr>
          <p:nvPr/>
        </p:nvSpPr>
        <p:spPr>
          <a:xfrm>
            <a:off x="4645025" y="2571750"/>
            <a:ext cx="4041775" cy="63976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smtClean="0"/>
              <a:t>Housing</a:t>
            </a:r>
            <a:endParaRPr lang="en-US" b="1" dirty="0"/>
          </a:p>
        </p:txBody>
      </p:sp>
      <p:sp>
        <p:nvSpPr>
          <p:cNvPr id="7" name="Content Placeholder 5"/>
          <p:cNvSpPr>
            <a:spLocks noGrp="1"/>
          </p:cNvSpPr>
          <p:nvPr>
            <p:ph sz="quarter" idx="4294967295"/>
          </p:nvPr>
        </p:nvSpPr>
        <p:spPr>
          <a:xfrm>
            <a:off x="4645025" y="3211512"/>
            <a:ext cx="4041775" cy="395128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 smtClean="0"/>
              <a:t>Poor </a:t>
            </a:r>
            <a:r>
              <a:rPr lang="en-US" dirty="0"/>
              <a:t>housing </a:t>
            </a:r>
            <a:r>
              <a:rPr lang="en-US" dirty="0" smtClean="0"/>
              <a:t>conditions drive poor asthma outcomes</a:t>
            </a:r>
            <a:endParaRPr lang="en-US" dirty="0"/>
          </a:p>
          <a:p>
            <a:r>
              <a:rPr lang="en-US" dirty="0" smtClean="0"/>
              <a:t>In North Texas, mold and rodents are the largest housing related drivers of uncontrolled childhood asthma</a:t>
            </a:r>
          </a:p>
          <a:p>
            <a:r>
              <a:rPr lang="en-US" dirty="0" smtClean="0"/>
              <a:t>Leaky plumbing, indoor gas heaters, exposure to the outside and unmoderated temperature also trigger asthma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5202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9694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dirty="0" smtClean="0">
                <a:ea typeface="ＭＳ Ｐゴシック" pitchFamily="34" charset="-128"/>
              </a:rPr>
              <a:t>Dallas Area Habitat for Humanity</a:t>
            </a:r>
          </a:p>
        </p:txBody>
      </p:sp>
      <p:sp>
        <p:nvSpPr>
          <p:cNvPr id="40962" name="Content Placeholder 2"/>
          <p:cNvSpPr>
            <a:spLocks noGrp="1"/>
          </p:cNvSpPr>
          <p:nvPr>
            <p:ph idx="1"/>
          </p:nvPr>
        </p:nvSpPr>
        <p:spPr>
          <a:xfrm>
            <a:off x="2209800" y="1966913"/>
            <a:ext cx="6934200" cy="4525962"/>
          </a:xfrm>
        </p:spPr>
        <p:txBody>
          <a:bodyPr/>
          <a:lstStyle/>
          <a:p>
            <a:r>
              <a:rPr lang="en-US" altLang="en-US" sz="2800" dirty="0" smtClean="0">
                <a:solidFill>
                  <a:schemeClr val="tx1"/>
                </a:solidFill>
                <a:ea typeface="ＭＳ Ｐゴシック" pitchFamily="34" charset="-128"/>
              </a:rPr>
              <a:t>A Brush With Kindness – Exterior repairs for owner occupants; low monthly income of about $1,100; large proportion are elderly or disabled</a:t>
            </a:r>
          </a:p>
          <a:p>
            <a:endParaRPr lang="en-US" altLang="en-US" sz="28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r>
              <a:rPr lang="en-US" altLang="en-US" sz="2800" dirty="0" smtClean="0">
                <a:solidFill>
                  <a:schemeClr val="tx1"/>
                </a:solidFill>
                <a:ea typeface="ＭＳ Ｐゴシック" pitchFamily="34" charset="-128"/>
              </a:rPr>
              <a:t>LEED Standard New Home Construction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200" y="6248400"/>
            <a:ext cx="42824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Dallas Area Habitat for Humanity, </a:t>
            </a:r>
            <a:r>
              <a:rPr lang="en-US" sz="1200" dirty="0" smtClean="0">
                <a:hlinkClick r:id="rId3"/>
              </a:rPr>
              <a:t>www.dallasareahabitat.org</a:t>
            </a:r>
            <a:endParaRPr lang="en-US" sz="1200" dirty="0" smtClean="0"/>
          </a:p>
          <a:p>
            <a:endParaRPr lang="en-US" sz="1200" dirty="0"/>
          </a:p>
        </p:txBody>
      </p:sp>
      <p:sp>
        <p:nvSpPr>
          <p:cNvPr id="5" name="TextBox 4"/>
          <p:cNvSpPr txBox="1"/>
          <p:nvPr/>
        </p:nvSpPr>
        <p:spPr>
          <a:xfrm>
            <a:off x="2438400" y="1154668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Programs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2372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Dallas Area Habitat for Humanity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>
                <a:solidFill>
                  <a:schemeClr val="tx1"/>
                </a:solidFill>
              </a:rPr>
              <a:t>Family Impact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</a:rPr>
              <a:t>Asset building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</a:rPr>
              <a:t>Financial management skills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</a:rPr>
              <a:t>Address housing needs</a:t>
            </a:r>
          </a:p>
          <a:p>
            <a:pPr lvl="2"/>
            <a:r>
              <a:rPr lang="en-US" sz="2400" dirty="0" smtClean="0">
                <a:solidFill>
                  <a:schemeClr val="tx1"/>
                </a:solidFill>
              </a:rPr>
              <a:t>Overcrowding</a:t>
            </a:r>
          </a:p>
          <a:p>
            <a:pPr lvl="2"/>
            <a:r>
              <a:rPr lang="en-US" sz="2400" dirty="0" smtClean="0">
                <a:solidFill>
                  <a:schemeClr val="tx1"/>
                </a:solidFill>
              </a:rPr>
              <a:t>Poor conditions</a:t>
            </a:r>
          </a:p>
          <a:p>
            <a:pPr lvl="2"/>
            <a:r>
              <a:rPr lang="en-US" sz="2400" dirty="0" smtClean="0">
                <a:solidFill>
                  <a:schemeClr val="tx1"/>
                </a:solidFill>
              </a:rPr>
              <a:t>Cost burden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</a:rPr>
              <a:t>Break rent/move cycle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</a:rPr>
              <a:t>Child outcomes</a:t>
            </a:r>
          </a:p>
          <a:p>
            <a:pPr lvl="2"/>
            <a:endParaRPr lang="en-US" sz="2400" dirty="0" smtClean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" y="6248400"/>
            <a:ext cx="42824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Dallas Area Habitat for Humanity, </a:t>
            </a:r>
            <a:r>
              <a:rPr lang="en-US" sz="1200" dirty="0" smtClean="0">
                <a:hlinkClick r:id="rId3"/>
              </a:rPr>
              <a:t>www.dallasareahabitat.org</a:t>
            </a:r>
            <a:endParaRPr lang="en-US" sz="1200" dirty="0" smtClean="0"/>
          </a:p>
          <a:p>
            <a:endParaRPr lang="en-US" sz="1200" dirty="0"/>
          </a:p>
        </p:txBody>
      </p:sp>
      <p:sp>
        <p:nvSpPr>
          <p:cNvPr id="5" name="TextBox 4"/>
          <p:cNvSpPr txBox="1"/>
          <p:nvPr/>
        </p:nvSpPr>
        <p:spPr>
          <a:xfrm>
            <a:off x="2438400" y="1154668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Benefits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83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93700" y="381000"/>
            <a:ext cx="8356600" cy="658813"/>
          </a:xfrm>
          <a:noFill/>
        </p:spPr>
        <p:txBody>
          <a:bodyPr/>
          <a:lstStyle/>
          <a:p>
            <a:r>
              <a:rPr lang="en-US" sz="4000" dirty="0" smtClean="0"/>
              <a:t>Dallas Area Habitat for Humanity</a:t>
            </a:r>
            <a:endParaRPr lang="en-US" sz="4000" dirty="0"/>
          </a:p>
        </p:txBody>
      </p:sp>
      <p:graphicFrame>
        <p:nvGraphicFramePr>
          <p:cNvPr id="14" name="Chart 13"/>
          <p:cNvGraphicFramePr/>
          <p:nvPr>
            <p:extLst>
              <p:ext uri="{D42A27DB-BD31-4B8C-83A1-F6EECF244321}">
                <p14:modId xmlns:p14="http://schemas.microsoft.com/office/powerpoint/2010/main" val="654143268"/>
              </p:ext>
            </p:extLst>
          </p:nvPr>
        </p:nvGraphicFramePr>
        <p:xfrm>
          <a:off x="1104900" y="1701579"/>
          <a:ext cx="7239000" cy="41008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76200" y="6248400"/>
            <a:ext cx="22604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2013 Habitat Homeowner Survey</a:t>
            </a:r>
            <a:endParaRPr lang="en-US" sz="1200" dirty="0"/>
          </a:p>
        </p:txBody>
      </p:sp>
      <p:sp>
        <p:nvSpPr>
          <p:cNvPr id="5" name="TextBox 4"/>
          <p:cNvSpPr txBox="1"/>
          <p:nvPr/>
        </p:nvSpPr>
        <p:spPr>
          <a:xfrm>
            <a:off x="2438400" y="1154668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Financial Impact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6200" y="5726668"/>
            <a:ext cx="8991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Partner families have over $27 million in home equity</a:t>
            </a:r>
          </a:p>
        </p:txBody>
      </p:sp>
    </p:spTree>
    <p:extLst>
      <p:ext uri="{BB962C8B-B14F-4D97-AF65-F5344CB8AC3E}">
        <p14:creationId xmlns:p14="http://schemas.microsoft.com/office/powerpoint/2010/main" val="3722245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93700" y="304800"/>
            <a:ext cx="8356600" cy="658813"/>
          </a:xfrm>
        </p:spPr>
        <p:txBody>
          <a:bodyPr/>
          <a:lstStyle/>
          <a:p>
            <a:r>
              <a:rPr lang="en-US" sz="4000" dirty="0" smtClean="0"/>
              <a:t>Dallas Area Habitat for Humanity</a:t>
            </a:r>
            <a:endParaRPr lang="en-US" sz="4000" dirty="0"/>
          </a:p>
        </p:txBody>
      </p:sp>
      <p:graphicFrame>
        <p:nvGraphicFramePr>
          <p:cNvPr id="6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12081740"/>
              </p:ext>
            </p:extLst>
          </p:nvPr>
        </p:nvGraphicFramePr>
        <p:xfrm>
          <a:off x="1752600" y="2057400"/>
          <a:ext cx="6934200" cy="419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438400" y="1154668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Child Outcome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85369" y="1764268"/>
            <a:ext cx="73062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Change Since Moving Into Habitat Home: Children Over Age Five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76200" y="6248400"/>
            <a:ext cx="22604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2013 Habitat Homeowner Survey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144131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6724" y="1967056"/>
            <a:ext cx="7511076" cy="4525963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Safe at Home – Repairs for North Texas homeowners in need; typically over the age of 65, disabled, living with children (under 18) in the home, or veterans; common projects include small improvements to ensure accessibility throughout the home; more critical repairs may include flooring repairs, security improvements, minor plumbing and electrical work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REO Program – Foreclosed properties are rehabilitated and sold to low-income home buyers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Rebuilding Together Greater Dallas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76200" y="6248400"/>
            <a:ext cx="43546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Rebuilding Together Greater Dallas, </a:t>
            </a:r>
            <a:r>
              <a:rPr lang="en-US" sz="1200" dirty="0" smtClean="0">
                <a:hlinkClick r:id="rId3"/>
              </a:rPr>
              <a:t>www.rebuildingdallas.org</a:t>
            </a:r>
            <a:endParaRPr lang="en-US" sz="1200" dirty="0" smtClean="0"/>
          </a:p>
          <a:p>
            <a:endParaRPr lang="en-US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2438400" y="1154668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Programs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9490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360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30225"/>
            <a:ext cx="9144000" cy="658813"/>
          </a:xfrm>
        </p:spPr>
        <p:txBody>
          <a:bodyPr/>
          <a:lstStyle/>
          <a:p>
            <a:endParaRPr lang="en-US" sz="3400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441989428"/>
              </p:ext>
            </p:extLst>
          </p:nvPr>
        </p:nvGraphicFramePr>
        <p:xfrm>
          <a:off x="2971800" y="18288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Rectangular Callout 7"/>
          <p:cNvSpPr/>
          <p:nvPr/>
        </p:nvSpPr>
        <p:spPr>
          <a:xfrm>
            <a:off x="228599" y="2438400"/>
            <a:ext cx="3047999" cy="533400"/>
          </a:xfrm>
          <a:prstGeom prst="wedgeRectCallout">
            <a:avLst>
              <a:gd name="adj1" fmla="val 68654"/>
              <a:gd name="adj2" fmla="val -19132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i="1" dirty="0" smtClean="0"/>
              <a:t>Analyze health and housing data together</a:t>
            </a:r>
            <a:endParaRPr lang="en-US" sz="1400" i="1" dirty="0"/>
          </a:p>
        </p:txBody>
      </p:sp>
      <p:sp>
        <p:nvSpPr>
          <p:cNvPr id="10" name="Rectangular Callout 9"/>
          <p:cNvSpPr/>
          <p:nvPr/>
        </p:nvSpPr>
        <p:spPr>
          <a:xfrm>
            <a:off x="228600" y="3124200"/>
            <a:ext cx="3047998" cy="533400"/>
          </a:xfrm>
          <a:prstGeom prst="wedgeRectCallout">
            <a:avLst>
              <a:gd name="adj1" fmla="val 72396"/>
              <a:gd name="adj2" fmla="val -375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i="1" dirty="0" smtClean="0"/>
              <a:t>Determine preliminary target area with greatest need</a:t>
            </a:r>
            <a:endParaRPr lang="en-US" sz="1400" i="1" dirty="0"/>
          </a:p>
        </p:txBody>
      </p:sp>
      <p:sp>
        <p:nvSpPr>
          <p:cNvPr id="11" name="Rectangular Callout 10"/>
          <p:cNvSpPr/>
          <p:nvPr/>
        </p:nvSpPr>
        <p:spPr>
          <a:xfrm>
            <a:off x="261256" y="4343400"/>
            <a:ext cx="3015343" cy="762000"/>
          </a:xfrm>
          <a:prstGeom prst="wedgeRectCallout">
            <a:avLst>
              <a:gd name="adj1" fmla="val 67881"/>
              <a:gd name="adj2" fmla="val 45797"/>
            </a:avLst>
          </a:prstGeom>
          <a:solidFill>
            <a:srgbClr val="0DBB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i="1" dirty="0" smtClean="0"/>
              <a:t>Are there existing programs within the target area that can be leveraged? </a:t>
            </a:r>
            <a:endParaRPr lang="en-US" sz="1400" i="1" dirty="0"/>
          </a:p>
        </p:txBody>
      </p:sp>
      <p:sp>
        <p:nvSpPr>
          <p:cNvPr id="12" name="Rectangular Callout 11"/>
          <p:cNvSpPr/>
          <p:nvPr/>
        </p:nvSpPr>
        <p:spPr>
          <a:xfrm>
            <a:off x="304800" y="5257800"/>
            <a:ext cx="2971800" cy="838200"/>
          </a:xfrm>
          <a:prstGeom prst="wedgeRectCallout">
            <a:avLst>
              <a:gd name="adj1" fmla="val 69149"/>
              <a:gd name="adj2" fmla="val -50415"/>
            </a:avLst>
          </a:prstGeom>
          <a:solidFill>
            <a:srgbClr val="0DBB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i="1" dirty="0" smtClean="0"/>
              <a:t>Does the population in the target area match the requirements for existing programs (</a:t>
            </a:r>
            <a:r>
              <a:rPr lang="en-US" sz="1400" i="1" dirty="0" err="1" smtClean="0"/>
              <a:t>ie</a:t>
            </a:r>
            <a:r>
              <a:rPr lang="en-US" sz="1400" i="1" dirty="0" smtClean="0"/>
              <a:t>, homeowners vs. renters)? 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1111227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What databases exist already to assess  childhood asthma and housing? 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214642"/>
              </p:ext>
            </p:extLst>
          </p:nvPr>
        </p:nvGraphicFramePr>
        <p:xfrm>
          <a:off x="304800" y="2704147"/>
          <a:ext cx="8458200" cy="17526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648200"/>
                <a:gridCol w="3810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Database</a:t>
                      </a:r>
                      <a:endParaRPr lang="en-US" dirty="0"/>
                    </a:p>
                  </a:txBody>
                  <a:tcPr>
                    <a:solidFill>
                      <a:srgbClr val="B7CF3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Indicator</a:t>
                      </a:r>
                      <a:endParaRPr lang="en-US" dirty="0"/>
                    </a:p>
                  </a:txBody>
                  <a:tcPr>
                    <a:solidFill>
                      <a:srgbClr val="B7CF3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Dallas Forth Worth Hospital Council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Asthma Emergency Room Visits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Children’s Health 2015 Community Health Survey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Asthma Prevalence; Asthma Control 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Dallas Central </a:t>
                      </a:r>
                      <a:r>
                        <a:rPr lang="en-US" baseline="0" dirty="0" smtClean="0"/>
                        <a:t>Appraisal District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Housing Quality</a:t>
                      </a:r>
                      <a:r>
                        <a:rPr lang="en-US" baseline="0" dirty="0" smtClean="0"/>
                        <a:t> metrics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 bwMode="auto">
          <a:xfrm>
            <a:off x="457200" y="4913947"/>
            <a:ext cx="8356600" cy="65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sz="2400" dirty="0" smtClean="0"/>
              <a:t>How do we connect data from these different sources? </a:t>
            </a:r>
            <a:endParaRPr lang="en-US" sz="24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8774693"/>
              </p:ext>
            </p:extLst>
          </p:nvPr>
        </p:nvGraphicFramePr>
        <p:xfrm>
          <a:off x="2133600" y="5572760"/>
          <a:ext cx="4648200" cy="3708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648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Zipcodes</a:t>
                      </a:r>
                      <a:endParaRPr lang="en-US" dirty="0"/>
                    </a:p>
                  </a:txBody>
                  <a:tcPr>
                    <a:solidFill>
                      <a:srgbClr val="0099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9032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72598511"/>
              </p:ext>
            </p:extLst>
          </p:nvPr>
        </p:nvGraphicFramePr>
        <p:xfrm>
          <a:off x="1828801" y="1744665"/>
          <a:ext cx="7315199" cy="5113335"/>
        </p:xfrm>
        <a:graphic>
          <a:graphicData uri="http://schemas.openxmlformats.org/drawingml/2006/table">
            <a:tbl>
              <a:tblPr/>
              <a:tblGrid>
                <a:gridCol w="838200"/>
                <a:gridCol w="1523999"/>
                <a:gridCol w="1828800"/>
                <a:gridCol w="1646561"/>
                <a:gridCol w="1477639"/>
              </a:tblGrid>
              <a:tr h="312155">
                <a:tc>
                  <a:txBody>
                    <a:bodyPr/>
                    <a:lstStyle/>
                    <a:p>
                      <a:pPr algn="ctr" fontAlgn="t"/>
                      <a:endParaRPr lang="en-US" sz="10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 fontAlgn="t"/>
                      <a:endParaRPr lang="en-US" sz="10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 fontAlgn="t"/>
                      <a:endParaRPr lang="en-US" sz="10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 fontAlgn="t"/>
                      <a:endParaRPr lang="en-US" sz="10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347" marR="7347" marT="734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Current </a:t>
                      </a:r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asthma:</a:t>
                      </a:r>
                    </a:p>
                    <a:p>
                      <a:pPr algn="ctr" fontAlgn="b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Top 10 </a:t>
                      </a:r>
                      <a:r>
                        <a:rPr lang="en-US" sz="10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Zipcodes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347" marR="7347" marT="734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Asthma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/>
                      </a:r>
                      <a:b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Emergency Room </a:t>
                      </a:r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Visits: </a:t>
                      </a:r>
                    </a:p>
                    <a:p>
                      <a:pPr algn="ctr" fontAlgn="t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Top 10 </a:t>
                      </a:r>
                      <a:r>
                        <a:rPr lang="en-US" sz="11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Zipcodes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347" marR="7347" marT="734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Poor or very poor housing quality: </a:t>
                      </a:r>
                    </a:p>
                    <a:p>
                      <a:pPr algn="ctr" fontAlgn="t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Top 10 </a:t>
                      </a:r>
                      <a:r>
                        <a:rPr lang="en-US" sz="11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Zipcodes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347" marR="7347" marT="734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Population Under 18 </a:t>
                      </a:r>
                      <a:r>
                        <a:rPr lang="en-US" sz="11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y.o</a:t>
                      </a:r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347" marR="7347" marT="734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1256"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75040</a:t>
                      </a:r>
                    </a:p>
                  </a:txBody>
                  <a:tcPr marL="7347" marR="7347" marT="734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</a:t>
                      </a:r>
                    </a:p>
                  </a:txBody>
                  <a:tcPr marL="7347" marR="7347" marT="734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7347" marR="7347" marT="734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7347" marR="7347" marT="734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17574</a:t>
                      </a:r>
                    </a:p>
                  </a:txBody>
                  <a:tcPr marL="7347" marR="7347" marT="734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797"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75052</a:t>
                      </a:r>
                    </a:p>
                  </a:txBody>
                  <a:tcPr marL="7347" marR="7347" marT="734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</a:t>
                      </a:r>
                    </a:p>
                  </a:txBody>
                  <a:tcPr marL="7347" marR="7347" marT="734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</a:t>
                      </a:r>
                    </a:p>
                  </a:txBody>
                  <a:tcPr marL="7347" marR="7347" marT="734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7347" marR="7347" marT="734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27720</a:t>
                      </a:r>
                    </a:p>
                  </a:txBody>
                  <a:tcPr marL="7347" marR="7347" marT="734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797"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75060</a:t>
                      </a:r>
                    </a:p>
                  </a:txBody>
                  <a:tcPr marL="7347" marR="7347" marT="734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</a:t>
                      </a:r>
                    </a:p>
                  </a:txBody>
                  <a:tcPr marL="7347" marR="7347" marT="734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7347" marR="7347" marT="734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7347" marR="7347" marT="734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14839</a:t>
                      </a:r>
                    </a:p>
                  </a:txBody>
                  <a:tcPr marL="7347" marR="7347" marT="734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797"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75115</a:t>
                      </a:r>
                    </a:p>
                  </a:txBody>
                  <a:tcPr marL="7347" marR="7347" marT="734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7347" marR="7347" marT="734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</a:t>
                      </a:r>
                    </a:p>
                  </a:txBody>
                  <a:tcPr marL="7347" marR="7347" marT="734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7347" marR="7347" marT="734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12677</a:t>
                      </a:r>
                    </a:p>
                  </a:txBody>
                  <a:tcPr marL="7347" marR="7347" marT="734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989"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75104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347" marR="7347" marT="734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7347" marR="7347" marT="734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</a:t>
                      </a:r>
                    </a:p>
                  </a:txBody>
                  <a:tcPr marL="7347" marR="7347" marT="734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7347" marR="7347" marT="734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13689</a:t>
                      </a:r>
                      <a:endParaRPr lang="en-US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7347" marR="7347" marT="734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797"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75149</a:t>
                      </a:r>
                    </a:p>
                  </a:txBody>
                  <a:tcPr marL="7347" marR="7347" marT="734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</a:t>
                      </a:r>
                    </a:p>
                  </a:txBody>
                  <a:tcPr marL="7347" marR="7347" marT="734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7347" marR="7347" marT="734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7347" marR="7347" marT="734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18163</a:t>
                      </a:r>
                    </a:p>
                  </a:txBody>
                  <a:tcPr marL="7347" marR="7347" marT="734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797"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75150</a:t>
                      </a:r>
                    </a:p>
                  </a:txBody>
                  <a:tcPr marL="7347" marR="7347" marT="734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</a:t>
                      </a:r>
                    </a:p>
                  </a:txBody>
                  <a:tcPr marL="7347" marR="7347" marT="734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7347" marR="7347" marT="734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7347" marR="7347" marT="734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16137</a:t>
                      </a:r>
                    </a:p>
                  </a:txBody>
                  <a:tcPr marL="7347" marR="7347" marT="734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797"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75203</a:t>
                      </a:r>
                    </a:p>
                  </a:txBody>
                  <a:tcPr marL="7347" marR="7347" marT="734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7347" marR="7347" marT="734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7347" marR="7347" marT="734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</a:t>
                      </a:r>
                    </a:p>
                  </a:txBody>
                  <a:tcPr marL="7347" marR="7347" marT="734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4544</a:t>
                      </a:r>
                    </a:p>
                  </a:txBody>
                  <a:tcPr marL="7347" marR="7347" marT="734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797"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75206</a:t>
                      </a:r>
                    </a:p>
                  </a:txBody>
                  <a:tcPr marL="7347" marR="7347" marT="734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7347" marR="7347" marT="734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7347" marR="7347" marT="734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</a:t>
                      </a:r>
                    </a:p>
                  </a:txBody>
                  <a:tcPr marL="7347" marR="7347" marT="734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4282</a:t>
                      </a:r>
                    </a:p>
                  </a:txBody>
                  <a:tcPr marL="7347" marR="7347" marT="734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797"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75208</a:t>
                      </a:r>
                    </a:p>
                  </a:txBody>
                  <a:tcPr marL="7347" marR="7347" marT="734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7347" marR="7347" marT="734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7347" marR="7347" marT="734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</a:t>
                      </a:r>
                    </a:p>
                  </a:txBody>
                  <a:tcPr marL="7347" marR="7347" marT="734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8651</a:t>
                      </a:r>
                    </a:p>
                  </a:txBody>
                  <a:tcPr marL="7347" marR="7347" marT="734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797"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75211</a:t>
                      </a:r>
                    </a:p>
                  </a:txBody>
                  <a:tcPr marL="7347" marR="7347" marT="734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</a:t>
                      </a:r>
                    </a:p>
                  </a:txBody>
                  <a:tcPr marL="7347" marR="7347" marT="734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</a:t>
                      </a:r>
                    </a:p>
                  </a:txBody>
                  <a:tcPr marL="7347" marR="7347" marT="734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</a:t>
                      </a:r>
                    </a:p>
                  </a:txBody>
                  <a:tcPr marL="7347" marR="7347" marT="734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24074</a:t>
                      </a:r>
                    </a:p>
                  </a:txBody>
                  <a:tcPr marL="7347" marR="7347" marT="734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797"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75212</a:t>
                      </a:r>
                    </a:p>
                  </a:txBody>
                  <a:tcPr marL="7347" marR="7347" marT="734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7347" marR="7347" marT="734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7347" marR="7347" marT="734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</a:t>
                      </a:r>
                    </a:p>
                  </a:txBody>
                  <a:tcPr marL="7347" marR="7347" marT="734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8605</a:t>
                      </a:r>
                    </a:p>
                  </a:txBody>
                  <a:tcPr marL="7347" marR="7347" marT="734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797"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75214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347" marR="7347" marT="734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7347" marR="7347" marT="734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7347" marR="7347" marT="734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</a:t>
                      </a:r>
                    </a:p>
                  </a:txBody>
                  <a:tcPr marL="7347" marR="7347" marT="734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1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6498</a:t>
                      </a:r>
                      <a:endParaRPr lang="en-US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7347" marR="7347" marT="734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797"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1" i="0" u="none" strike="noStrike" dirty="0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75216</a:t>
                      </a:r>
                    </a:p>
                  </a:txBody>
                  <a:tcPr marL="7347" marR="7347" marT="734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</a:t>
                      </a:r>
                    </a:p>
                  </a:txBody>
                  <a:tcPr marL="7347" marR="7347" marT="734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</a:t>
                      </a:r>
                    </a:p>
                  </a:txBody>
                  <a:tcPr marL="7347" marR="7347" marT="734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</a:t>
                      </a:r>
                    </a:p>
                  </a:txBody>
                  <a:tcPr marL="7347" marR="7347" marT="734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14484</a:t>
                      </a:r>
                    </a:p>
                  </a:txBody>
                  <a:tcPr marL="7347" marR="7347" marT="734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797"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75217</a:t>
                      </a:r>
                    </a:p>
                  </a:txBody>
                  <a:tcPr marL="7347" marR="7347" marT="734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</a:t>
                      </a:r>
                    </a:p>
                  </a:txBody>
                  <a:tcPr marL="7347" marR="7347" marT="734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</a:t>
                      </a:r>
                    </a:p>
                  </a:txBody>
                  <a:tcPr marL="7347" marR="7347" marT="734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</a:t>
                      </a:r>
                    </a:p>
                  </a:txBody>
                  <a:tcPr marL="7347" marR="7347" marT="734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28338</a:t>
                      </a:r>
                    </a:p>
                  </a:txBody>
                  <a:tcPr marL="7347" marR="7347" marT="734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797"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75223</a:t>
                      </a:r>
                    </a:p>
                  </a:txBody>
                  <a:tcPr marL="7347" marR="7347" marT="734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7347" marR="7347" marT="734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7347" marR="7347" marT="734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</a:t>
                      </a:r>
                    </a:p>
                  </a:txBody>
                  <a:tcPr marL="7347" marR="7347" marT="734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3287</a:t>
                      </a:r>
                    </a:p>
                  </a:txBody>
                  <a:tcPr marL="7347" marR="7347" marT="734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797"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75224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347" marR="7347" marT="734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7347" marR="7347" marT="734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7347" marR="7347" marT="734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</a:t>
                      </a:r>
                    </a:p>
                  </a:txBody>
                  <a:tcPr marL="7347" marR="7347" marT="734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11226</a:t>
                      </a:r>
                      <a:endParaRPr lang="en-US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7347" marR="7347" marT="734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797"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75227</a:t>
                      </a:r>
                    </a:p>
                  </a:txBody>
                  <a:tcPr marL="7347" marR="7347" marT="734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</a:t>
                      </a:r>
                    </a:p>
                  </a:txBody>
                  <a:tcPr marL="7347" marR="7347" marT="734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</a:t>
                      </a:r>
                    </a:p>
                  </a:txBody>
                  <a:tcPr marL="7347" marR="7347" marT="734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top20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347" marR="7347" marT="734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19138</a:t>
                      </a:r>
                    </a:p>
                  </a:txBody>
                  <a:tcPr marL="7347" marR="7347" marT="734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797"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75228</a:t>
                      </a:r>
                    </a:p>
                  </a:txBody>
                  <a:tcPr marL="7347" marR="7347" marT="734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7347" marR="7347" marT="734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</a:t>
                      </a:r>
                    </a:p>
                  </a:txBody>
                  <a:tcPr marL="7347" marR="7347" marT="734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347" marR="7347" marT="734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21434</a:t>
                      </a:r>
                    </a:p>
                  </a:txBody>
                  <a:tcPr marL="7347" marR="7347" marT="734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797"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75241</a:t>
                      </a:r>
                    </a:p>
                  </a:txBody>
                  <a:tcPr marL="7347" marR="7347" marT="734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7347" marR="7347" marT="734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</a:t>
                      </a:r>
                    </a:p>
                  </a:txBody>
                  <a:tcPr marL="7347" marR="7347" marT="734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347" marR="7347" marT="734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8105</a:t>
                      </a:r>
                    </a:p>
                  </a:txBody>
                  <a:tcPr marL="7347" marR="7347" marT="734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797"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75243</a:t>
                      </a:r>
                    </a:p>
                  </a:txBody>
                  <a:tcPr marL="7347" marR="7347" marT="734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</a:t>
                      </a:r>
                    </a:p>
                  </a:txBody>
                  <a:tcPr marL="7347" marR="7347" marT="734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</a:t>
                      </a:r>
                    </a:p>
                  </a:txBody>
                  <a:tcPr marL="7347" marR="7347" marT="734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347" marR="7347" marT="734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14943</a:t>
                      </a:r>
                    </a:p>
                  </a:txBody>
                  <a:tcPr marL="7347" marR="7347" marT="734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33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dirty="0" smtClean="0"/>
              <a:t>Crosswalk of </a:t>
            </a:r>
            <a:r>
              <a:rPr lang="en-US" altLang="en-US" sz="3200" dirty="0" err="1" smtClean="0"/>
              <a:t>Zipcodes</a:t>
            </a:r>
            <a:r>
              <a:rPr lang="en-US" altLang="en-US" sz="3200" dirty="0" smtClean="0"/>
              <a:t> with Metrics</a:t>
            </a:r>
          </a:p>
        </p:txBody>
      </p:sp>
      <p:sp>
        <p:nvSpPr>
          <p:cNvPr id="2" name="Rectangular Callout 1"/>
          <p:cNvSpPr/>
          <p:nvPr/>
        </p:nvSpPr>
        <p:spPr>
          <a:xfrm>
            <a:off x="76200" y="4267200"/>
            <a:ext cx="1600200" cy="1295400"/>
          </a:xfrm>
          <a:prstGeom prst="wedgeRectCallout">
            <a:avLst>
              <a:gd name="adj1" fmla="val 72215"/>
              <a:gd name="adj2" fmla="val 23195"/>
            </a:avLst>
          </a:prstGeom>
          <a:solidFill>
            <a:srgbClr val="B7C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i="1" dirty="0" smtClean="0"/>
              <a:t>This neighborhood is part of an existing strategic growth plan for the City of Dallas</a:t>
            </a:r>
            <a:endParaRPr lang="en-US" sz="1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057400"/>
            <a:ext cx="7630532" cy="3882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ight Arrow 3"/>
          <p:cNvSpPr/>
          <p:nvPr/>
        </p:nvSpPr>
        <p:spPr>
          <a:xfrm>
            <a:off x="3810000" y="4038600"/>
            <a:ext cx="838200" cy="533400"/>
          </a:xfrm>
          <a:prstGeom prst="right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546100" y="533400"/>
            <a:ext cx="8356600" cy="65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sz="3200" smtClean="0"/>
              <a:t>Preliminary Geographic Target Area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3777343" y="4120634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75216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188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Checking assumptions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0826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dirty="0" smtClean="0"/>
              <a:t>Conditions/Desirability/Utility CDU Rating</a:t>
            </a:r>
          </a:p>
        </p:txBody>
      </p:sp>
      <p:graphicFrame>
        <p:nvGraphicFramePr>
          <p:cNvPr id="54275" name="Chart 5"/>
          <p:cNvGraphicFramePr>
            <a:graphicFrameLocks/>
          </p:cNvGraphicFramePr>
          <p:nvPr/>
        </p:nvGraphicFramePr>
        <p:xfrm>
          <a:off x="1168400" y="1854200"/>
          <a:ext cx="8026400" cy="276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57" r:id="rId5" imgW="8023031" imgH="2767824" progId="Excel.Chart.8">
                  <p:embed/>
                </p:oleObj>
              </mc:Choice>
              <mc:Fallback>
                <p:oleObj r:id="rId5" imgW="8023031" imgH="2767824" progId="Excel.Chart.8">
                  <p:embed/>
                  <p:pic>
                    <p:nvPicPr>
                      <p:cNvPr id="0" name="Chart 5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8400" y="1854200"/>
                        <a:ext cx="8026400" cy="2768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76" name="Chart 6"/>
          <p:cNvGraphicFramePr>
            <a:graphicFrameLocks/>
          </p:cNvGraphicFramePr>
          <p:nvPr/>
        </p:nvGraphicFramePr>
        <p:xfrm>
          <a:off x="1168400" y="3911600"/>
          <a:ext cx="8026400" cy="284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58" r:id="rId8" imgW="8023031" imgH="2840982" progId="Excel.Chart.8">
                  <p:embed/>
                </p:oleObj>
              </mc:Choice>
              <mc:Fallback>
                <p:oleObj r:id="rId8" imgW="8023031" imgH="2840982" progId="Excel.Chart.8">
                  <p:embed/>
                  <p:pic>
                    <p:nvPicPr>
                      <p:cNvPr id="0" name="Chart 6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8400" y="3911600"/>
                        <a:ext cx="8026400" cy="284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277" name="TextBox 3"/>
          <p:cNvSpPr txBox="1">
            <a:spLocks noChangeArrowheads="1"/>
          </p:cNvSpPr>
          <p:nvPr/>
        </p:nvSpPr>
        <p:spPr bwMode="auto">
          <a:xfrm rot="-5400000">
            <a:off x="196057" y="4920456"/>
            <a:ext cx="1676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/>
              <a:t>Dallas County</a:t>
            </a:r>
          </a:p>
        </p:txBody>
      </p:sp>
      <p:sp>
        <p:nvSpPr>
          <p:cNvPr id="54278" name="TextBox 7"/>
          <p:cNvSpPr txBox="1">
            <a:spLocks noChangeArrowheads="1"/>
          </p:cNvSpPr>
          <p:nvPr/>
        </p:nvSpPr>
        <p:spPr bwMode="auto">
          <a:xfrm rot="-5400000">
            <a:off x="249238" y="2559050"/>
            <a:ext cx="16764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/>
              <a:t>75216</a:t>
            </a:r>
          </a:p>
        </p:txBody>
      </p:sp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152400" y="6278563"/>
            <a:ext cx="5943600" cy="93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1400" dirty="0"/>
              <a:t>Data Source: </a:t>
            </a:r>
            <a:r>
              <a:rPr lang="en-US" altLang="en-US" sz="1400" dirty="0">
                <a:hlinkClick r:id="rId10"/>
              </a:rPr>
              <a:t>http://www.dallascad.org/DataProducts.aspx</a:t>
            </a:r>
            <a:endParaRPr lang="en-US" altLang="en-US" sz="1400" dirty="0"/>
          </a:p>
          <a:p>
            <a:pPr eaLnBrk="1" hangingPunct="1"/>
            <a:r>
              <a:rPr lang="en-US" altLang="en-US" sz="1100" dirty="0"/>
              <a:t>2015 Certified Data files with supplemented changes</a:t>
            </a:r>
          </a:p>
          <a:p>
            <a:pPr eaLnBrk="1" hangingPunct="1"/>
            <a:endParaRPr lang="en-US" altLang="en-US" sz="1400" dirty="0"/>
          </a:p>
          <a:p>
            <a:pPr eaLnBrk="1" hangingPunct="1"/>
            <a:endParaRPr lang="en-US" altLang="en-US" sz="800" dirty="0"/>
          </a:p>
          <a:p>
            <a:pPr eaLnBrk="1" hangingPunct="1"/>
            <a:endParaRPr lang="en-US" altLang="en-US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 smtClean="0"/>
              <a:t>Heating type of “Poor” and “very Poor” Rating-75216 </a:t>
            </a:r>
          </a:p>
        </p:txBody>
      </p:sp>
      <p:graphicFrame>
        <p:nvGraphicFramePr>
          <p:cNvPr id="57347" name="Content Placeholder 3"/>
          <p:cNvGraphicFramePr>
            <a:graphicFrameLocks noGrp="1"/>
          </p:cNvGraphicFramePr>
          <p:nvPr>
            <p:ph idx="1"/>
          </p:nvPr>
        </p:nvGraphicFramePr>
        <p:xfrm>
          <a:off x="863600" y="1682750"/>
          <a:ext cx="8331200" cy="4627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88" r:id="rId5" imgW="8327858" imgH="4627265" progId="Excel.Chart.8">
                  <p:embed/>
                </p:oleObj>
              </mc:Choice>
              <mc:Fallback>
                <p:oleObj r:id="rId5" imgW="8327858" imgH="4627265" progId="Excel.Chart.8">
                  <p:embed/>
                  <p:pic>
                    <p:nvPicPr>
                      <p:cNvPr id="0" name="Content Placeholder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3600" y="1682750"/>
                        <a:ext cx="8331200" cy="46275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348" name="TextBox 4"/>
          <p:cNvSpPr txBox="1">
            <a:spLocks noChangeArrowheads="1"/>
          </p:cNvSpPr>
          <p:nvPr/>
        </p:nvSpPr>
        <p:spPr bwMode="auto">
          <a:xfrm>
            <a:off x="76200" y="6280150"/>
            <a:ext cx="5943600" cy="81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1400"/>
              <a:t>Data Source: </a:t>
            </a:r>
            <a:r>
              <a:rPr lang="en-US" altLang="en-US" sz="1400">
                <a:hlinkClick r:id="rId7"/>
              </a:rPr>
              <a:t>http://www.dallascad.org/DataProducts.aspx</a:t>
            </a:r>
            <a:endParaRPr lang="en-US" altLang="en-US" sz="1400"/>
          </a:p>
          <a:p>
            <a:pPr eaLnBrk="1" hangingPunct="1"/>
            <a:r>
              <a:rPr lang="en-US" altLang="en-US" sz="1100"/>
              <a:t>2015 Certified Data files with supplemented changes</a:t>
            </a:r>
          </a:p>
          <a:p>
            <a:pPr eaLnBrk="1" hangingPunct="1"/>
            <a:endParaRPr lang="en-US" altLang="en-US" sz="1400"/>
          </a:p>
          <a:p>
            <a:pPr eaLnBrk="1" hangingPunct="1"/>
            <a:endParaRPr lang="en-US" altLang="en-US" sz="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smtClean="0"/>
              <a:t>AC type of “Poor” and “very Poor” Rating-75216 </a:t>
            </a:r>
          </a:p>
        </p:txBody>
      </p:sp>
      <p:graphicFrame>
        <p:nvGraphicFramePr>
          <p:cNvPr id="58371" name="Content Placeholder 3"/>
          <p:cNvGraphicFramePr>
            <a:graphicFrameLocks noGrp="1"/>
          </p:cNvGraphicFramePr>
          <p:nvPr>
            <p:ph idx="1"/>
          </p:nvPr>
        </p:nvGraphicFramePr>
        <p:xfrm>
          <a:off x="558800" y="2387600"/>
          <a:ext cx="8331200" cy="4627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12" r:id="rId5" imgW="8327858" imgH="4627265" progId="Excel.Chart.8">
                  <p:embed/>
                </p:oleObj>
              </mc:Choice>
              <mc:Fallback>
                <p:oleObj r:id="rId5" imgW="8327858" imgH="4627265" progId="Excel.Chart.8">
                  <p:embed/>
                  <p:pic>
                    <p:nvPicPr>
                      <p:cNvPr id="0" name="Content Placeholder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800" y="2387600"/>
                        <a:ext cx="8331200" cy="46275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372" name="TextBox 4"/>
          <p:cNvSpPr txBox="1">
            <a:spLocks noChangeArrowheads="1"/>
          </p:cNvSpPr>
          <p:nvPr/>
        </p:nvSpPr>
        <p:spPr bwMode="auto">
          <a:xfrm>
            <a:off x="152400" y="6278563"/>
            <a:ext cx="5943600" cy="93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1400" dirty="0"/>
              <a:t>Data Source: </a:t>
            </a:r>
            <a:r>
              <a:rPr lang="en-US" altLang="en-US" sz="1400" dirty="0">
                <a:hlinkClick r:id="rId7"/>
              </a:rPr>
              <a:t>http://www.dallascad.org/DataProducts.aspx</a:t>
            </a:r>
            <a:endParaRPr lang="en-US" altLang="en-US" sz="1400" dirty="0"/>
          </a:p>
          <a:p>
            <a:pPr eaLnBrk="1" hangingPunct="1"/>
            <a:r>
              <a:rPr lang="en-US" altLang="en-US" sz="1100" dirty="0"/>
              <a:t>2015 Certified Data files with supplemented changes</a:t>
            </a:r>
          </a:p>
          <a:p>
            <a:pPr eaLnBrk="1" hangingPunct="1"/>
            <a:endParaRPr lang="en-US" altLang="en-US" sz="1400" dirty="0"/>
          </a:p>
          <a:p>
            <a:pPr eaLnBrk="1" hangingPunct="1"/>
            <a:endParaRPr lang="en-US" altLang="en-US" sz="800" dirty="0"/>
          </a:p>
          <a:p>
            <a:pPr eaLnBrk="1" hangingPunct="1"/>
            <a:endParaRPr lang="en-US" altLang="en-US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heme/_rels/themeOverr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jpeg"/></Relationships>
</file>

<file path=ppt/theme/_rels/themeOverr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jpeg"/></Relationships>
</file>

<file path=ppt/theme/theme1.xml><?xml version="1.0" encoding="utf-8"?>
<a:theme xmlns:a="http://schemas.openxmlformats.org/drawingml/2006/main" name="Office Theme">
  <a:themeElements>
    <a:clrScheme name="HQ_WG Template">
      <a:dk1>
        <a:sysClr val="windowText" lastClr="000000"/>
      </a:dk1>
      <a:lt1>
        <a:sysClr val="window" lastClr="FFFFFF"/>
      </a:lt1>
      <a:dk2>
        <a:srgbClr val="869822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F38220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blank">
  <a:themeElements>
    <a:clrScheme name="HWAC">
      <a:dk1>
        <a:srgbClr val="000000"/>
      </a:dk1>
      <a:lt1>
        <a:srgbClr val="FFFFFF"/>
      </a:lt1>
      <a:dk2>
        <a:srgbClr val="0F5159"/>
      </a:dk2>
      <a:lt2>
        <a:srgbClr val="616A73"/>
      </a:lt2>
      <a:accent1>
        <a:srgbClr val="F38220"/>
      </a:accent1>
      <a:accent2>
        <a:srgbClr val="FCCE06"/>
      </a:accent2>
      <a:accent3>
        <a:srgbClr val="B7CF32"/>
      </a:accent3>
      <a:accent4>
        <a:srgbClr val="14A2B0"/>
      </a:accent4>
      <a:accent5>
        <a:srgbClr val="616A73"/>
      </a:accent5>
      <a:accent6>
        <a:srgbClr val="0F5159"/>
      </a:accent6>
      <a:hlink>
        <a:srgbClr val="D15972"/>
      </a:hlink>
      <a:folHlink>
        <a:srgbClr val="00B3D4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 algn="l">
          <a:defRPr sz="1400" dirty="0" err="1" smtClean="0">
            <a:latin typeface="+mj-lt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blank">
  <a:themeElements>
    <a:clrScheme name="HWAC">
      <a:dk1>
        <a:srgbClr val="000000"/>
      </a:dk1>
      <a:lt1>
        <a:srgbClr val="FFFFFF"/>
      </a:lt1>
      <a:dk2>
        <a:srgbClr val="0F5159"/>
      </a:dk2>
      <a:lt2>
        <a:srgbClr val="616A73"/>
      </a:lt2>
      <a:accent1>
        <a:srgbClr val="F38220"/>
      </a:accent1>
      <a:accent2>
        <a:srgbClr val="FCCE06"/>
      </a:accent2>
      <a:accent3>
        <a:srgbClr val="B7CF32"/>
      </a:accent3>
      <a:accent4>
        <a:srgbClr val="14A2B0"/>
      </a:accent4>
      <a:accent5>
        <a:srgbClr val="616A73"/>
      </a:accent5>
      <a:accent6>
        <a:srgbClr val="0F5159"/>
      </a:accent6>
      <a:hlink>
        <a:srgbClr val="D15972"/>
      </a:hlink>
      <a:folHlink>
        <a:srgbClr val="00B3D4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 algn="l">
          <a:defRPr sz="1400" dirty="0" err="1" smtClean="0">
            <a:latin typeface="+mj-lt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Elemental">
    <a:dk1>
      <a:sysClr val="windowText" lastClr="000000"/>
    </a:dk1>
    <a:lt1>
      <a:sysClr val="window" lastClr="FFFFFF"/>
    </a:lt1>
    <a:dk2>
      <a:srgbClr val="242852"/>
    </a:dk2>
    <a:lt2>
      <a:srgbClr val="ACCBF9"/>
    </a:lt2>
    <a:accent1>
      <a:srgbClr val="629DD1"/>
    </a:accent1>
    <a:accent2>
      <a:srgbClr val="297FD5"/>
    </a:accent2>
    <a:accent3>
      <a:srgbClr val="7F8FA9"/>
    </a:accent3>
    <a:accent4>
      <a:srgbClr val="4A66AC"/>
    </a:accent4>
    <a:accent5>
      <a:srgbClr val="5AA2AE"/>
    </a:accent5>
    <a:accent6>
      <a:srgbClr val="9D90A0"/>
    </a:accent6>
    <a:hlink>
      <a:srgbClr val="9454C3"/>
    </a:hlink>
    <a:folHlink>
      <a:srgbClr val="3EBBF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Adjacency">
    <a:fillStyleLst>
      <a:solidFill>
        <a:schemeClr val="phClr"/>
      </a:solidFill>
      <a:solidFill>
        <a:schemeClr val="phClr">
          <a:tint val="55000"/>
        </a:schemeClr>
      </a:solidFill>
      <a:solidFill>
        <a:schemeClr val="phClr"/>
      </a:solidFill>
    </a:fillStyleLst>
    <a:lnStyleLst>
      <a:ln w="12700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outerShdw blurRad="50800" dist="25400" algn="bl" rotWithShape="0">
            <a:srgbClr val="000000">
              <a:alpha val="60000"/>
            </a:srgbClr>
          </a:outerShdw>
        </a:effectLst>
      </a:effectStyle>
      <a:effectStyle>
        <a:effectLst/>
        <a:scene3d>
          <a:camera prst="orthographicFront">
            <a:rot lat="0" lon="0" rev="0"/>
          </a:camera>
          <a:lightRig rig="brightRoom" dir="tl">
            <a:rot lat="0" lon="0" rev="1800000"/>
          </a:lightRig>
        </a:scene3d>
        <a:sp3d contourW="10160" prstMaterial="dkEdge">
          <a:bevelT w="38100" h="50800" prst="angle"/>
          <a:contourClr>
            <a:schemeClr val="phClr">
              <a:shade val="40000"/>
              <a:satMod val="15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0000"/>
            </a:schemeClr>
          </a:gs>
          <a:gs pos="75000">
            <a:schemeClr val="phClr">
              <a:shade val="100000"/>
              <a:satMod val="115000"/>
            </a:schemeClr>
          </a:gs>
          <a:gs pos="100000">
            <a:schemeClr val="phClr">
              <a:shade val="70000"/>
              <a:satMod val="130000"/>
            </a:schemeClr>
          </a:gs>
        </a:gsLst>
        <a:path path="circle">
          <a:fillToRect l="20000" t="50000" r="100000" b="50000"/>
        </a:path>
      </a:gradFill>
      <a:blipFill rotWithShape="1">
        <a:blip xmlns:r="http://schemas.openxmlformats.org/officeDocument/2006/relationships" r:embed="rId1">
          <a:duotone>
            <a:schemeClr val="phClr">
              <a:tint val="97000"/>
            </a:schemeClr>
            <a:schemeClr val="phClr">
              <a:shade val="96000"/>
            </a:schemeClr>
          </a:duotone>
        </a:blip>
        <a:tile tx="0" ty="0" sx="32000" sy="32000" flip="none" algn="tl"/>
      </a:blipFill>
    </a:bgFillStyleLst>
  </a:fmtScheme>
</a:themeOverride>
</file>

<file path=ppt/theme/themeOverride2.xml><?xml version="1.0" encoding="utf-8"?>
<a:themeOverride xmlns:a="http://schemas.openxmlformats.org/drawingml/2006/main">
  <a:clrScheme name="Elemental">
    <a:dk1>
      <a:sysClr val="windowText" lastClr="000000"/>
    </a:dk1>
    <a:lt1>
      <a:sysClr val="window" lastClr="FFFFFF"/>
    </a:lt1>
    <a:dk2>
      <a:srgbClr val="242852"/>
    </a:dk2>
    <a:lt2>
      <a:srgbClr val="ACCBF9"/>
    </a:lt2>
    <a:accent1>
      <a:srgbClr val="629DD1"/>
    </a:accent1>
    <a:accent2>
      <a:srgbClr val="297FD5"/>
    </a:accent2>
    <a:accent3>
      <a:srgbClr val="7F8FA9"/>
    </a:accent3>
    <a:accent4>
      <a:srgbClr val="4A66AC"/>
    </a:accent4>
    <a:accent5>
      <a:srgbClr val="5AA2AE"/>
    </a:accent5>
    <a:accent6>
      <a:srgbClr val="9D90A0"/>
    </a:accent6>
    <a:hlink>
      <a:srgbClr val="9454C3"/>
    </a:hlink>
    <a:folHlink>
      <a:srgbClr val="3EBBF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Adjacency">
    <a:fillStyleLst>
      <a:solidFill>
        <a:schemeClr val="phClr"/>
      </a:solidFill>
      <a:solidFill>
        <a:schemeClr val="phClr">
          <a:tint val="55000"/>
        </a:schemeClr>
      </a:solidFill>
      <a:solidFill>
        <a:schemeClr val="phClr"/>
      </a:solidFill>
    </a:fillStyleLst>
    <a:lnStyleLst>
      <a:ln w="12700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outerShdw blurRad="50800" dist="25400" algn="bl" rotWithShape="0">
            <a:srgbClr val="000000">
              <a:alpha val="60000"/>
            </a:srgbClr>
          </a:outerShdw>
        </a:effectLst>
      </a:effectStyle>
      <a:effectStyle>
        <a:effectLst/>
        <a:scene3d>
          <a:camera prst="orthographicFront">
            <a:rot lat="0" lon="0" rev="0"/>
          </a:camera>
          <a:lightRig rig="brightRoom" dir="tl">
            <a:rot lat="0" lon="0" rev="1800000"/>
          </a:lightRig>
        </a:scene3d>
        <a:sp3d contourW="10160" prstMaterial="dkEdge">
          <a:bevelT w="38100" h="50800" prst="angle"/>
          <a:contourClr>
            <a:schemeClr val="phClr">
              <a:shade val="40000"/>
              <a:satMod val="15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0000"/>
            </a:schemeClr>
          </a:gs>
          <a:gs pos="75000">
            <a:schemeClr val="phClr">
              <a:shade val="100000"/>
              <a:satMod val="115000"/>
            </a:schemeClr>
          </a:gs>
          <a:gs pos="100000">
            <a:schemeClr val="phClr">
              <a:shade val="70000"/>
              <a:satMod val="130000"/>
            </a:schemeClr>
          </a:gs>
        </a:gsLst>
        <a:path path="circle">
          <a:fillToRect l="20000" t="50000" r="100000" b="50000"/>
        </a:path>
      </a:gradFill>
      <a:blipFill rotWithShape="1">
        <a:blip xmlns:r="http://schemas.openxmlformats.org/officeDocument/2006/relationships" r:embed="rId1">
          <a:duotone>
            <a:schemeClr val="phClr">
              <a:tint val="97000"/>
            </a:schemeClr>
            <a:schemeClr val="phClr">
              <a:shade val="96000"/>
            </a:schemeClr>
          </a:duotone>
        </a:blip>
        <a:tile tx="0" ty="0" sx="32000" sy="32000" flip="none" algn="tl"/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16248</TotalTime>
  <Words>1104</Words>
  <Application>Microsoft Office PowerPoint</Application>
  <PresentationFormat>On-screen Show (4:3)</PresentationFormat>
  <Paragraphs>323</Paragraphs>
  <Slides>27</Slides>
  <Notes>26</Notes>
  <HiddenSlides>0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Office Theme</vt:lpstr>
      <vt:lpstr>1_blank</vt:lpstr>
      <vt:lpstr>blank</vt:lpstr>
      <vt:lpstr>Microsoft Excel Chart</vt:lpstr>
      <vt:lpstr>The Path of Data-Driven Decision Making</vt:lpstr>
      <vt:lpstr>How do health and housing fit together in North Texas? </vt:lpstr>
      <vt:lpstr>What databases exist already to assess  childhood asthma and housing? </vt:lpstr>
      <vt:lpstr>Crosswalk of Zipcodes with Metrics</vt:lpstr>
      <vt:lpstr>PowerPoint Presentation</vt:lpstr>
      <vt:lpstr>Checking assumptions </vt:lpstr>
      <vt:lpstr>Conditions/Desirability/Utility CDU Rating</vt:lpstr>
      <vt:lpstr>Heating type of “Poor” and “very Poor” Rating-75216 </vt:lpstr>
      <vt:lpstr>AC type of “Poor” and “very Poor” Rating-75216 </vt:lpstr>
      <vt:lpstr>House renovations- 75216</vt:lpstr>
      <vt:lpstr>a manageable size for intervention</vt:lpstr>
      <vt:lpstr>Narrowing Area Further</vt:lpstr>
      <vt:lpstr>Owner Occupancy Rates for 75216</vt:lpstr>
      <vt:lpstr>Census Tracts with High Proportion of Poor/Very Poor Housing</vt:lpstr>
      <vt:lpstr>Approx. Sample Size  for Intervention</vt:lpstr>
      <vt:lpstr>Working with existing programs</vt:lpstr>
      <vt:lpstr>City of Dallas Programs</vt:lpstr>
      <vt:lpstr>PowerPoint Presentation</vt:lpstr>
      <vt:lpstr>City of Dallas Programs</vt:lpstr>
      <vt:lpstr>PowerPoint Presentation</vt:lpstr>
      <vt:lpstr>Dallas Area Habitat for Humanity</vt:lpstr>
      <vt:lpstr>Dallas Area Habitat for Humanity</vt:lpstr>
      <vt:lpstr>Dallas Area Habitat for Humanity</vt:lpstr>
      <vt:lpstr>Dallas Area Habitat for Humanity</vt:lpstr>
      <vt:lpstr>Rebuilding Together Greater Dallas</vt:lpstr>
      <vt:lpstr>summary</vt:lpstr>
      <vt:lpstr>PowerPoint Presentation</vt:lpstr>
    </vt:vector>
  </TitlesOfParts>
  <Company>Childrens Medical Center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High Quality Health Care Working Group</dc:title>
  <dc:creator>tifcap</dc:creator>
  <cp:lastModifiedBy>Jeremiah Salmon</cp:lastModifiedBy>
  <cp:revision>394</cp:revision>
  <cp:lastPrinted>2015-06-18T15:28:40Z</cp:lastPrinted>
  <dcterms:created xsi:type="dcterms:W3CDTF">2014-04-09T23:17:57Z</dcterms:created>
  <dcterms:modified xsi:type="dcterms:W3CDTF">2016-03-17T20:10:47Z</dcterms:modified>
</cp:coreProperties>
</file>