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Default Extension="wdp" ContentType="image/vnd.ms-photo"/>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70" r:id="rId2"/>
    <p:sldId id="292" r:id="rId3"/>
    <p:sldId id="285" r:id="rId4"/>
    <p:sldId id="287" r:id="rId5"/>
    <p:sldId id="288" r:id="rId6"/>
    <p:sldId id="289" r:id="rId7"/>
    <p:sldId id="297" r:id="rId8"/>
    <p:sldId id="291" r:id="rId9"/>
  </p:sldIdLst>
  <p:sldSz cx="9144000" cy="6858000" type="screen4x3"/>
  <p:notesSz cx="9601200" cy="7315200"/>
  <p:embeddedFontLst>
    <p:embeddedFont>
      <p:font typeface="Trebuchet MS" pitchFamily="34" charset="0"/>
      <p:regular r:id="rId12"/>
      <p:bold r:id="rId13"/>
      <p:italic r:id="rId14"/>
      <p:boldItalic r:id="rId15"/>
    </p:embeddedFont>
    <p:embeddedFont>
      <p:font typeface="Wingdings 2" pitchFamily="18" charset="2"/>
      <p:regular r:id="rId16"/>
    </p:embeddedFont>
    <p:embeddedFont>
      <p:font typeface="Century Gothic" pitchFamily="34" charset="0"/>
      <p:regular r:id="rId17"/>
      <p:bold r:id="rId18"/>
      <p:italic r:id="rId19"/>
      <p:boldItalic r:id="rId20"/>
    </p:embeddedFont>
    <p:embeddedFont>
      <p:font typeface="Calibri" pitchFamily="34" charset="0"/>
      <p:regular r:id="rId21"/>
      <p:bold r:id="rId22"/>
      <p:italic r:id="rId23"/>
      <p:boldItalic r:id="rId24"/>
    </p:embeddedFont>
    <p:embeddedFont>
      <p:font typeface="MS PGothic" pitchFamily="34" charset="-128"/>
      <p:regular r:id="rId25"/>
    </p:embeddedFont>
    <p:embeddedFont>
      <p:font typeface="Corbel"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FAC"/>
    <a:srgbClr val="002B2A"/>
    <a:srgbClr val="008080"/>
    <a:srgbClr val="CC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9" d="100"/>
          <a:sy n="69" d="100"/>
        </p:scale>
        <p:origin x="-109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1" d="100"/>
          <a:sy n="71" d="100"/>
        </p:scale>
        <p:origin x="-1062" y="-102"/>
      </p:cViewPr>
      <p:guideLst>
        <p:guide orient="horz" pos="2304"/>
        <p:guide pos="302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font" Target="fonts/font1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notesMaster" Target="notesMasters/notesMaster1.xml"/><Relationship Id="rId19" Type="http://schemas.openxmlformats.org/officeDocument/2006/relationships/font" Target="fonts/font8.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FEBF1-6C37-4271-A50E-EC17A90C8685}"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E6E28D7E-4401-4415-AE74-0F907122C043}">
      <dgm:prSet phldrT="[Text]" custT="1"/>
      <dgm:spPr/>
      <dgm:t>
        <a:bodyPr anchor="b" anchorCtr="0"/>
        <a:lstStyle/>
        <a:p>
          <a:pPr>
            <a:lnSpc>
              <a:spcPct val="100000"/>
            </a:lnSpc>
            <a:spcAft>
              <a:spcPts val="0"/>
            </a:spcAft>
          </a:pPr>
          <a:r>
            <a:rPr lang="en-US" sz="2800" dirty="0" smtClean="0">
              <a:latin typeface="Myriad Pro" panose="020B0503030403020204" pitchFamily="34" charset="0"/>
            </a:rPr>
            <a:t>Health</a:t>
          </a:r>
        </a:p>
        <a:p>
          <a:pPr>
            <a:lnSpc>
              <a:spcPct val="100000"/>
            </a:lnSpc>
            <a:spcAft>
              <a:spcPts val="0"/>
            </a:spcAft>
          </a:pPr>
          <a:r>
            <a:rPr lang="en-US" sz="2800" dirty="0" smtClean="0">
              <a:latin typeface="Myriad Pro" panose="020B0503030403020204" pitchFamily="34" charset="0"/>
            </a:rPr>
            <a:t>Based</a:t>
          </a:r>
          <a:endParaRPr lang="en-US" sz="2800" dirty="0">
            <a:latin typeface="Myriad Pro" panose="020B0503030403020204" pitchFamily="34" charset="0"/>
          </a:endParaRPr>
        </a:p>
      </dgm:t>
    </dgm:pt>
    <dgm:pt modelId="{748A529F-0CD9-4002-9686-92036A14B464}" type="parTrans" cxnId="{5DB10074-7E35-48E7-95D4-CA3A9A49C461}">
      <dgm:prSet/>
      <dgm:spPr/>
      <dgm:t>
        <a:bodyPr/>
        <a:lstStyle/>
        <a:p>
          <a:endParaRPr lang="en-US"/>
        </a:p>
      </dgm:t>
    </dgm:pt>
    <dgm:pt modelId="{7C391BA5-E7B6-4806-A453-B98EA0868CCC}" type="sibTrans" cxnId="{5DB10074-7E35-48E7-95D4-CA3A9A49C461}">
      <dgm:prSet/>
      <dgm:spPr/>
      <dgm:t>
        <a:bodyPr/>
        <a:lstStyle/>
        <a:p>
          <a:endParaRPr lang="en-US"/>
        </a:p>
      </dgm:t>
    </dgm:pt>
    <dgm:pt modelId="{804DB2B3-4E8E-45B9-8D63-A3D6DDDDF63D}">
      <dgm:prSet phldrT="[Text]" custT="1"/>
      <dgm:spPr/>
      <dgm:t>
        <a:bodyPr/>
        <a:lstStyle/>
        <a:p>
          <a:pPr>
            <a:lnSpc>
              <a:spcPct val="100000"/>
            </a:lnSpc>
            <a:spcAft>
              <a:spcPts val="0"/>
            </a:spcAft>
          </a:pPr>
          <a:r>
            <a:rPr lang="en-US" sz="2800" dirty="0" smtClean="0">
              <a:latin typeface="Myriad Pro" panose="020B0503030403020204" pitchFamily="34" charset="0"/>
            </a:rPr>
            <a:t>Attainable, Enforceable and Practicable</a:t>
          </a:r>
        </a:p>
      </dgm:t>
    </dgm:pt>
    <dgm:pt modelId="{525AC651-4723-42E0-AC97-75A0E83A6387}" type="parTrans" cxnId="{31BF0783-FC09-4330-94D0-17FD745BDB6D}">
      <dgm:prSet/>
      <dgm:spPr/>
      <dgm:t>
        <a:bodyPr/>
        <a:lstStyle/>
        <a:p>
          <a:endParaRPr lang="en-US"/>
        </a:p>
      </dgm:t>
    </dgm:pt>
    <dgm:pt modelId="{ECCF4385-AD4C-44EB-823E-26F6B8130D8E}" type="sibTrans" cxnId="{31BF0783-FC09-4330-94D0-17FD745BDB6D}">
      <dgm:prSet/>
      <dgm:spPr/>
      <dgm:t>
        <a:bodyPr/>
        <a:lstStyle/>
        <a:p>
          <a:endParaRPr lang="en-US"/>
        </a:p>
      </dgm:t>
    </dgm:pt>
    <dgm:pt modelId="{1981AD4B-0DF2-4EC5-8508-EC9520995428}" type="pres">
      <dgm:prSet presAssocID="{7C0FEBF1-6C37-4271-A50E-EC17A90C8685}" presName="compositeShape" presStyleCnt="0">
        <dgm:presLayoutVars>
          <dgm:chMax val="2"/>
          <dgm:dir/>
          <dgm:resizeHandles val="exact"/>
        </dgm:presLayoutVars>
      </dgm:prSet>
      <dgm:spPr/>
      <dgm:t>
        <a:bodyPr/>
        <a:lstStyle/>
        <a:p>
          <a:endParaRPr lang="en-US"/>
        </a:p>
      </dgm:t>
    </dgm:pt>
    <dgm:pt modelId="{E98CD9E6-64B4-4206-B71F-0D8FC181D94E}" type="pres">
      <dgm:prSet presAssocID="{7C0FEBF1-6C37-4271-A50E-EC17A90C8685}" presName="divider" presStyleLbl="fgShp" presStyleIdx="0" presStyleCnt="1" custAng="300000" custLinFactNeighborY="2143"/>
      <dgm:spPr/>
      <dgm:t>
        <a:bodyPr/>
        <a:lstStyle/>
        <a:p>
          <a:endParaRPr lang="en-US"/>
        </a:p>
      </dgm:t>
    </dgm:pt>
    <dgm:pt modelId="{FD4CE4B1-7E3C-481A-8E3A-4C36EC9F2896}" type="pres">
      <dgm:prSet presAssocID="{E6E28D7E-4401-4415-AE74-0F907122C043}" presName="downArrow" presStyleLbl="node1" presStyleIdx="0" presStyleCnt="2"/>
      <dgm:spPr/>
    </dgm:pt>
    <dgm:pt modelId="{EA970ACC-9775-423F-A795-186C93323EF2}" type="pres">
      <dgm:prSet presAssocID="{E6E28D7E-4401-4415-AE74-0F907122C043}" presName="downArrowText" presStyleLbl="revTx" presStyleIdx="0" presStyleCnt="2">
        <dgm:presLayoutVars>
          <dgm:bulletEnabled val="1"/>
        </dgm:presLayoutVars>
      </dgm:prSet>
      <dgm:spPr/>
      <dgm:t>
        <a:bodyPr/>
        <a:lstStyle/>
        <a:p>
          <a:endParaRPr lang="en-US"/>
        </a:p>
      </dgm:t>
    </dgm:pt>
    <dgm:pt modelId="{9BF3714C-64CD-4689-AC1A-3D329B81E451}" type="pres">
      <dgm:prSet presAssocID="{804DB2B3-4E8E-45B9-8D63-A3D6DDDDF63D}" presName="upArrow" presStyleLbl="node1" presStyleIdx="1" presStyleCnt="2"/>
      <dgm:spPr/>
    </dgm:pt>
    <dgm:pt modelId="{D14BE776-4ED4-4649-B0CA-ACD463C96940}" type="pres">
      <dgm:prSet presAssocID="{804DB2B3-4E8E-45B9-8D63-A3D6DDDDF63D}" presName="upArrowText" presStyleLbl="revTx" presStyleIdx="1" presStyleCnt="2" custScaleX="147329" custLinFactNeighborX="-11194" custLinFactNeighborY="-7996">
        <dgm:presLayoutVars>
          <dgm:bulletEnabled val="1"/>
        </dgm:presLayoutVars>
      </dgm:prSet>
      <dgm:spPr/>
      <dgm:t>
        <a:bodyPr/>
        <a:lstStyle/>
        <a:p>
          <a:endParaRPr lang="en-US"/>
        </a:p>
      </dgm:t>
    </dgm:pt>
  </dgm:ptLst>
  <dgm:cxnLst>
    <dgm:cxn modelId="{E4A4AEB7-8995-472D-BBAE-9AC5EEEF040D}" type="presOf" srcId="{7C0FEBF1-6C37-4271-A50E-EC17A90C8685}" destId="{1981AD4B-0DF2-4EC5-8508-EC9520995428}" srcOrd="0" destOrd="0" presId="urn:microsoft.com/office/officeart/2005/8/layout/arrow3"/>
    <dgm:cxn modelId="{5DB10074-7E35-48E7-95D4-CA3A9A49C461}" srcId="{7C0FEBF1-6C37-4271-A50E-EC17A90C8685}" destId="{E6E28D7E-4401-4415-AE74-0F907122C043}" srcOrd="0" destOrd="0" parTransId="{748A529F-0CD9-4002-9686-92036A14B464}" sibTransId="{7C391BA5-E7B6-4806-A453-B98EA0868CCC}"/>
    <dgm:cxn modelId="{A05806F7-D09A-4409-9D21-99C0FFFED9B6}" type="presOf" srcId="{E6E28D7E-4401-4415-AE74-0F907122C043}" destId="{EA970ACC-9775-423F-A795-186C93323EF2}" srcOrd="0" destOrd="0" presId="urn:microsoft.com/office/officeart/2005/8/layout/arrow3"/>
    <dgm:cxn modelId="{31BF0783-FC09-4330-94D0-17FD745BDB6D}" srcId="{7C0FEBF1-6C37-4271-A50E-EC17A90C8685}" destId="{804DB2B3-4E8E-45B9-8D63-A3D6DDDDF63D}" srcOrd="1" destOrd="0" parTransId="{525AC651-4723-42E0-AC97-75A0E83A6387}" sibTransId="{ECCF4385-AD4C-44EB-823E-26F6B8130D8E}"/>
    <dgm:cxn modelId="{A271C59D-41F5-471F-80AF-BE4BD714A3ED}" type="presOf" srcId="{804DB2B3-4E8E-45B9-8D63-A3D6DDDDF63D}" destId="{D14BE776-4ED4-4649-B0CA-ACD463C96940}" srcOrd="0" destOrd="0" presId="urn:microsoft.com/office/officeart/2005/8/layout/arrow3"/>
    <dgm:cxn modelId="{37918AE9-4876-4E1B-AB4C-4887FC76B8AC}" type="presParOf" srcId="{1981AD4B-0DF2-4EC5-8508-EC9520995428}" destId="{E98CD9E6-64B4-4206-B71F-0D8FC181D94E}" srcOrd="0" destOrd="0" presId="urn:microsoft.com/office/officeart/2005/8/layout/arrow3"/>
    <dgm:cxn modelId="{2B09A711-7CE6-44F8-A6DB-DB7DBD9A3236}" type="presParOf" srcId="{1981AD4B-0DF2-4EC5-8508-EC9520995428}" destId="{FD4CE4B1-7E3C-481A-8E3A-4C36EC9F2896}" srcOrd="1" destOrd="0" presId="urn:microsoft.com/office/officeart/2005/8/layout/arrow3"/>
    <dgm:cxn modelId="{9FF77820-F29C-4332-A118-55B88467011D}" type="presParOf" srcId="{1981AD4B-0DF2-4EC5-8508-EC9520995428}" destId="{EA970ACC-9775-423F-A795-186C93323EF2}" srcOrd="2" destOrd="0" presId="urn:microsoft.com/office/officeart/2005/8/layout/arrow3"/>
    <dgm:cxn modelId="{95224FA6-E7F3-4230-AC73-163F6DABD97E}" type="presParOf" srcId="{1981AD4B-0DF2-4EC5-8508-EC9520995428}" destId="{9BF3714C-64CD-4689-AC1A-3D329B81E451}" srcOrd="3" destOrd="0" presId="urn:microsoft.com/office/officeart/2005/8/layout/arrow3"/>
    <dgm:cxn modelId="{1CE95314-15A1-45CC-8EF9-F114A734FC54}" type="presParOf" srcId="{1981AD4B-0DF2-4EC5-8508-EC9520995428}" destId="{D14BE776-4ED4-4649-B0CA-ACD463C96940}" srcOrd="4" destOrd="0" presId="urn:microsoft.com/office/officeart/2005/8/layout/arrow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0826CB-105B-43BC-93D2-EDA886462455}" type="doc">
      <dgm:prSet loTypeId="urn:microsoft.com/office/officeart/2005/8/layout/arrow2" loCatId="process" qsTypeId="urn:microsoft.com/office/officeart/2005/8/quickstyle/simple1" qsCatId="simple" csTypeId="urn:microsoft.com/office/officeart/2005/8/colors/accent1_2" csCatId="accent1" phldr="1"/>
      <dgm:spPr/>
    </dgm:pt>
    <dgm:pt modelId="{486EC09A-B02F-4105-9386-E994DF0F84BF}">
      <dgm:prSet phldrT="[Text]" custT="1"/>
      <dgm:spPr/>
      <dgm:t>
        <a:bodyPr/>
        <a:lstStyle/>
        <a:p>
          <a:pPr algn="ctr">
            <a:lnSpc>
              <a:spcPct val="100000"/>
            </a:lnSpc>
            <a:spcAft>
              <a:spcPts val="0"/>
            </a:spcAft>
          </a:pPr>
          <a:r>
            <a:rPr lang="en-US" sz="2400" b="1" dirty="0" smtClean="0">
              <a:latin typeface="Myriad Pro" panose="020B0503030403020204" pitchFamily="34" charset="0"/>
            </a:rPr>
            <a:t>Strengthen existing code</a:t>
          </a:r>
          <a:endParaRPr lang="en-US" sz="2400" b="1" dirty="0">
            <a:latin typeface="Myriad Pro" panose="020B0503030403020204" pitchFamily="34" charset="0"/>
          </a:endParaRPr>
        </a:p>
      </dgm:t>
    </dgm:pt>
    <dgm:pt modelId="{E5E785E0-DA3D-4E60-B944-1301B4461797}" type="parTrans" cxnId="{0A5023D5-5E8B-4A76-9072-F0E75A396C60}">
      <dgm:prSet/>
      <dgm:spPr/>
      <dgm:t>
        <a:bodyPr/>
        <a:lstStyle/>
        <a:p>
          <a:endParaRPr lang="en-US"/>
        </a:p>
      </dgm:t>
    </dgm:pt>
    <dgm:pt modelId="{44E23CE6-E932-4984-AA18-40F7F113883F}" type="sibTrans" cxnId="{0A5023D5-5E8B-4A76-9072-F0E75A396C60}">
      <dgm:prSet/>
      <dgm:spPr/>
      <dgm:t>
        <a:bodyPr/>
        <a:lstStyle/>
        <a:p>
          <a:endParaRPr lang="en-US"/>
        </a:p>
      </dgm:t>
    </dgm:pt>
    <dgm:pt modelId="{E7EA1B19-B9AC-4DD1-9F92-70AAE561F90C}">
      <dgm:prSet phldrT="[Text]" custT="1"/>
      <dgm:spPr/>
      <dgm:t>
        <a:bodyPr/>
        <a:lstStyle/>
        <a:p>
          <a:pPr algn="ctr">
            <a:lnSpc>
              <a:spcPct val="100000"/>
            </a:lnSpc>
            <a:spcAft>
              <a:spcPts val="0"/>
            </a:spcAft>
          </a:pPr>
          <a:r>
            <a:rPr lang="en-US" sz="2400" b="1" dirty="0" smtClean="0">
              <a:latin typeface="Myriad Pro" panose="020B0503030403020204" pitchFamily="34" charset="0"/>
            </a:rPr>
            <a:t>Adopt in entirety</a:t>
          </a:r>
          <a:endParaRPr lang="en-US" sz="2400" b="1" dirty="0">
            <a:latin typeface="Myriad Pro" panose="020B0503030403020204" pitchFamily="34" charset="0"/>
          </a:endParaRPr>
        </a:p>
      </dgm:t>
    </dgm:pt>
    <dgm:pt modelId="{F0BA7D6C-3C3C-4063-8013-3391A60C28ED}" type="parTrans" cxnId="{A6B151BC-37A0-4AB0-8818-F44C01DE7E98}">
      <dgm:prSet/>
      <dgm:spPr/>
      <dgm:t>
        <a:bodyPr/>
        <a:lstStyle/>
        <a:p>
          <a:endParaRPr lang="en-US"/>
        </a:p>
      </dgm:t>
    </dgm:pt>
    <dgm:pt modelId="{ABAC7056-8A4B-4CDC-BC12-C69A551A97BC}" type="sibTrans" cxnId="{A6B151BC-37A0-4AB0-8818-F44C01DE7E98}">
      <dgm:prSet/>
      <dgm:spPr/>
      <dgm:t>
        <a:bodyPr/>
        <a:lstStyle/>
        <a:p>
          <a:endParaRPr lang="en-US"/>
        </a:p>
      </dgm:t>
    </dgm:pt>
    <dgm:pt modelId="{073BEFF1-4927-458B-83A1-37F38D8FC499}">
      <dgm:prSet phldrT="[Text]" custT="1"/>
      <dgm:spPr/>
      <dgm:t>
        <a:bodyPr/>
        <a:lstStyle/>
        <a:p>
          <a:pPr algn="ctr">
            <a:lnSpc>
              <a:spcPct val="100000"/>
            </a:lnSpc>
            <a:spcAft>
              <a:spcPts val="0"/>
            </a:spcAft>
          </a:pPr>
          <a:r>
            <a:rPr lang="en-US" sz="2400" b="1" dirty="0" smtClean="0">
              <a:latin typeface="Myriad Pro" panose="020B0503030403020204" pitchFamily="34" charset="0"/>
            </a:rPr>
            <a:t>Overlay IPMC</a:t>
          </a:r>
          <a:endParaRPr lang="en-US" sz="2400" b="1" dirty="0">
            <a:latin typeface="Myriad Pro" panose="020B0503030403020204" pitchFamily="34" charset="0"/>
          </a:endParaRPr>
        </a:p>
      </dgm:t>
    </dgm:pt>
    <dgm:pt modelId="{C6E8DA3A-7C5D-41BC-9CE6-A8B49A91137E}" type="parTrans" cxnId="{26B8FA98-5AEB-4CDF-9A03-027E239889A2}">
      <dgm:prSet/>
      <dgm:spPr/>
      <dgm:t>
        <a:bodyPr/>
        <a:lstStyle/>
        <a:p>
          <a:endParaRPr lang="en-US"/>
        </a:p>
      </dgm:t>
    </dgm:pt>
    <dgm:pt modelId="{0AF53487-A0B8-456C-9E71-C4749EA278E9}" type="sibTrans" cxnId="{26B8FA98-5AEB-4CDF-9A03-027E239889A2}">
      <dgm:prSet/>
      <dgm:spPr/>
      <dgm:t>
        <a:bodyPr/>
        <a:lstStyle/>
        <a:p>
          <a:endParaRPr lang="en-US"/>
        </a:p>
      </dgm:t>
    </dgm:pt>
    <dgm:pt modelId="{577DA9D2-EBB6-4DEB-A84B-77BA8217D070}">
      <dgm:prSet phldrT="[Text]" custT="1"/>
      <dgm:spPr/>
      <dgm:t>
        <a:bodyPr/>
        <a:lstStyle/>
        <a:p>
          <a:pPr algn="ctr">
            <a:lnSpc>
              <a:spcPct val="100000"/>
            </a:lnSpc>
            <a:spcAft>
              <a:spcPts val="0"/>
            </a:spcAft>
          </a:pPr>
          <a:r>
            <a:rPr lang="en-US" sz="2400" b="1" dirty="0" smtClean="0">
              <a:latin typeface="Myriad Pro" panose="020B0503030403020204" pitchFamily="34" charset="0"/>
            </a:rPr>
            <a:t>Guide rental property owner</a:t>
          </a:r>
          <a:endParaRPr lang="en-US" sz="2400" b="1" dirty="0">
            <a:latin typeface="Myriad Pro" panose="020B0503030403020204" pitchFamily="34" charset="0"/>
          </a:endParaRPr>
        </a:p>
      </dgm:t>
    </dgm:pt>
    <dgm:pt modelId="{167B37A7-2471-4808-8B30-C03CCE99AFB0}" type="parTrans" cxnId="{D7EB3316-1B37-48E1-8385-7002C197BE08}">
      <dgm:prSet/>
      <dgm:spPr/>
      <dgm:t>
        <a:bodyPr/>
        <a:lstStyle/>
        <a:p>
          <a:endParaRPr lang="en-US"/>
        </a:p>
      </dgm:t>
    </dgm:pt>
    <dgm:pt modelId="{134FB93A-4A95-49B9-BCC8-2A1A2E9227D5}" type="sibTrans" cxnId="{D7EB3316-1B37-48E1-8385-7002C197BE08}">
      <dgm:prSet/>
      <dgm:spPr/>
      <dgm:t>
        <a:bodyPr/>
        <a:lstStyle/>
        <a:p>
          <a:endParaRPr lang="en-US"/>
        </a:p>
      </dgm:t>
    </dgm:pt>
    <dgm:pt modelId="{8D6C700D-F6BF-4412-B07C-547CD03A1B2E}">
      <dgm:prSet phldrT="[Text]" custT="1"/>
      <dgm:spPr/>
      <dgm:t>
        <a:bodyPr/>
        <a:lstStyle/>
        <a:p>
          <a:pPr algn="ctr">
            <a:lnSpc>
              <a:spcPct val="100000"/>
            </a:lnSpc>
            <a:spcAft>
              <a:spcPts val="0"/>
            </a:spcAft>
          </a:pPr>
          <a:r>
            <a:rPr lang="en-US" sz="2400" b="1" dirty="0" smtClean="0">
              <a:latin typeface="Myriad Pro" panose="020B0503030403020204" pitchFamily="34" charset="0"/>
            </a:rPr>
            <a:t>Deliver standard of care for every home</a:t>
          </a:r>
          <a:endParaRPr lang="en-US" sz="2400" b="1" dirty="0">
            <a:latin typeface="Myriad Pro" panose="020B0503030403020204" pitchFamily="34" charset="0"/>
          </a:endParaRPr>
        </a:p>
      </dgm:t>
    </dgm:pt>
    <dgm:pt modelId="{182CC3D7-DB1B-4892-A8A9-4BCB98D769D1}" type="parTrans" cxnId="{B238D422-D2D6-4061-A1F5-77570F81D9F0}">
      <dgm:prSet/>
      <dgm:spPr/>
      <dgm:t>
        <a:bodyPr/>
        <a:lstStyle/>
        <a:p>
          <a:endParaRPr lang="en-US"/>
        </a:p>
      </dgm:t>
    </dgm:pt>
    <dgm:pt modelId="{EB4CAD44-74EB-45C3-BCCE-DB28257FC251}" type="sibTrans" cxnId="{B238D422-D2D6-4061-A1F5-77570F81D9F0}">
      <dgm:prSet/>
      <dgm:spPr/>
      <dgm:t>
        <a:bodyPr/>
        <a:lstStyle/>
        <a:p>
          <a:endParaRPr lang="en-US"/>
        </a:p>
      </dgm:t>
    </dgm:pt>
    <dgm:pt modelId="{A451547F-A4D5-4876-8328-442A2C86727F}" type="pres">
      <dgm:prSet presAssocID="{D10826CB-105B-43BC-93D2-EDA886462455}" presName="arrowDiagram" presStyleCnt="0">
        <dgm:presLayoutVars>
          <dgm:chMax val="5"/>
          <dgm:dir/>
          <dgm:resizeHandles val="exact"/>
        </dgm:presLayoutVars>
      </dgm:prSet>
      <dgm:spPr/>
    </dgm:pt>
    <dgm:pt modelId="{BC0DA679-4127-46A5-A096-CE7404AA5C84}" type="pres">
      <dgm:prSet presAssocID="{D10826CB-105B-43BC-93D2-EDA886462455}" presName="arrow" presStyleLbl="bgShp" presStyleIdx="0" presStyleCnt="1" custScaleX="129007" custLinFactNeighborX="-179"/>
      <dgm:spPr/>
    </dgm:pt>
    <dgm:pt modelId="{157E8C71-01C5-4AA4-9312-C48035F0C458}" type="pres">
      <dgm:prSet presAssocID="{D10826CB-105B-43BC-93D2-EDA886462455}" presName="arrowDiagram5" presStyleCnt="0"/>
      <dgm:spPr/>
    </dgm:pt>
    <dgm:pt modelId="{373E4B74-9044-4B3A-9103-EDBE473B0222}" type="pres">
      <dgm:prSet presAssocID="{486EC09A-B02F-4105-9386-E994DF0F84BF}" presName="bullet5a" presStyleLbl="node1" presStyleIdx="0" presStyleCnt="5" custLinFactX="-100000" custLinFactY="-39300" custLinFactNeighborX="-193985" custLinFactNeighborY="-100000"/>
      <dgm:spPr/>
    </dgm:pt>
    <dgm:pt modelId="{29B8C37D-4C66-4053-A747-DF4EF141FC69}" type="pres">
      <dgm:prSet presAssocID="{486EC09A-B02F-4105-9386-E994DF0F84BF}" presName="textBox5a" presStyleLbl="revTx" presStyleIdx="0" presStyleCnt="5" custScaleX="223925" custScaleY="72632" custLinFactNeighborX="-23547" custLinFactNeighborY="-14544">
        <dgm:presLayoutVars>
          <dgm:bulletEnabled val="1"/>
        </dgm:presLayoutVars>
      </dgm:prSet>
      <dgm:spPr/>
      <dgm:t>
        <a:bodyPr/>
        <a:lstStyle/>
        <a:p>
          <a:endParaRPr lang="en-US"/>
        </a:p>
      </dgm:t>
    </dgm:pt>
    <dgm:pt modelId="{949BC6C4-FCE0-45AB-AB52-7E9EC17435E5}" type="pres">
      <dgm:prSet presAssocID="{E7EA1B19-B9AC-4DD1-9F92-70AAE561F90C}" presName="bullet5b" presStyleLbl="node1" presStyleIdx="1" presStyleCnt="5" custLinFactNeighborX="-44775" custLinFactNeighborY="-74623"/>
      <dgm:spPr/>
    </dgm:pt>
    <dgm:pt modelId="{C2B27489-7FEC-4863-A662-F2FB772CC28B}" type="pres">
      <dgm:prSet presAssocID="{E7EA1B19-B9AC-4DD1-9F92-70AAE561F90C}" presName="textBox5b" presStyleLbl="revTx" presStyleIdx="1" presStyleCnt="5" custScaleX="157474" custScaleY="63937" custLinFactNeighborX="2594" custLinFactNeighborY="-9576">
        <dgm:presLayoutVars>
          <dgm:bulletEnabled val="1"/>
        </dgm:presLayoutVars>
      </dgm:prSet>
      <dgm:spPr/>
      <dgm:t>
        <a:bodyPr/>
        <a:lstStyle/>
        <a:p>
          <a:endParaRPr lang="en-US"/>
        </a:p>
      </dgm:t>
    </dgm:pt>
    <dgm:pt modelId="{211081C0-9AAB-40BF-9336-90CB054F3408}" type="pres">
      <dgm:prSet presAssocID="{073BEFF1-4927-458B-83A1-37F38D8FC499}" presName="bullet5c" presStyleLbl="node1" presStyleIdx="2" presStyleCnt="5"/>
      <dgm:spPr/>
    </dgm:pt>
    <dgm:pt modelId="{307E668A-BBFA-4734-B667-E4CFD4CA2B58}" type="pres">
      <dgm:prSet presAssocID="{073BEFF1-4927-458B-83A1-37F38D8FC499}" presName="textBox5c" presStyleLbl="revTx" presStyleIdx="2" presStyleCnt="5" custScaleY="76392" custLinFactNeighborX="-6835" custLinFactNeighborY="-711">
        <dgm:presLayoutVars>
          <dgm:bulletEnabled val="1"/>
        </dgm:presLayoutVars>
      </dgm:prSet>
      <dgm:spPr/>
      <dgm:t>
        <a:bodyPr/>
        <a:lstStyle/>
        <a:p>
          <a:endParaRPr lang="en-US"/>
        </a:p>
      </dgm:t>
    </dgm:pt>
    <dgm:pt modelId="{AD1CEFA8-4A86-41C4-859C-EA6AB439DCEF}" type="pres">
      <dgm:prSet presAssocID="{577DA9D2-EBB6-4DEB-A84B-77BA8217D070}" presName="bullet5d" presStyleLbl="node1" presStyleIdx="3" presStyleCnt="5"/>
      <dgm:spPr/>
    </dgm:pt>
    <dgm:pt modelId="{86032047-A509-4D5A-BA55-79A3E69DDB82}" type="pres">
      <dgm:prSet presAssocID="{577DA9D2-EBB6-4DEB-A84B-77BA8217D070}" presName="textBox5d" presStyleLbl="revTx" presStyleIdx="3" presStyleCnt="5" custScaleY="74476" custLinFactNeighborX="-11643" custLinFactNeighborY="2137">
        <dgm:presLayoutVars>
          <dgm:bulletEnabled val="1"/>
        </dgm:presLayoutVars>
      </dgm:prSet>
      <dgm:spPr/>
      <dgm:t>
        <a:bodyPr/>
        <a:lstStyle/>
        <a:p>
          <a:endParaRPr lang="en-US"/>
        </a:p>
      </dgm:t>
    </dgm:pt>
    <dgm:pt modelId="{84EBEF42-E9EF-4BBF-9E73-10C0ED491CDF}" type="pres">
      <dgm:prSet presAssocID="{8D6C700D-F6BF-4412-B07C-547CD03A1B2E}" presName="bullet5e" presStyleLbl="node1" presStyleIdx="4" presStyleCnt="5"/>
      <dgm:spPr/>
    </dgm:pt>
    <dgm:pt modelId="{2ECE9D78-2292-4517-B42C-95F310943AF2}" type="pres">
      <dgm:prSet presAssocID="{8D6C700D-F6BF-4412-B07C-547CD03A1B2E}" presName="textBox5e" presStyleLbl="revTx" presStyleIdx="4" presStyleCnt="5" custScaleX="122442" custScaleY="66232" custLinFactNeighborX="-10212" custLinFactNeighborY="779">
        <dgm:presLayoutVars>
          <dgm:bulletEnabled val="1"/>
        </dgm:presLayoutVars>
      </dgm:prSet>
      <dgm:spPr/>
      <dgm:t>
        <a:bodyPr/>
        <a:lstStyle/>
        <a:p>
          <a:endParaRPr lang="en-US"/>
        </a:p>
      </dgm:t>
    </dgm:pt>
  </dgm:ptLst>
  <dgm:cxnLst>
    <dgm:cxn modelId="{B238D422-D2D6-4061-A1F5-77570F81D9F0}" srcId="{D10826CB-105B-43BC-93D2-EDA886462455}" destId="{8D6C700D-F6BF-4412-B07C-547CD03A1B2E}" srcOrd="4" destOrd="0" parTransId="{182CC3D7-DB1B-4892-A8A9-4BCB98D769D1}" sibTransId="{EB4CAD44-74EB-45C3-BCCE-DB28257FC251}"/>
    <dgm:cxn modelId="{126DC5AE-9916-4819-9727-24B710475FB6}" type="presOf" srcId="{486EC09A-B02F-4105-9386-E994DF0F84BF}" destId="{29B8C37D-4C66-4053-A747-DF4EF141FC69}" srcOrd="0" destOrd="0" presId="urn:microsoft.com/office/officeart/2005/8/layout/arrow2"/>
    <dgm:cxn modelId="{6964EE55-B74F-4A03-8D1A-E4B6A3DB0FF2}" type="presOf" srcId="{577DA9D2-EBB6-4DEB-A84B-77BA8217D070}" destId="{86032047-A509-4D5A-BA55-79A3E69DDB82}" srcOrd="0" destOrd="0" presId="urn:microsoft.com/office/officeart/2005/8/layout/arrow2"/>
    <dgm:cxn modelId="{2D5CA5A2-6DEE-4E53-8D7A-094F3BD37A8C}" type="presOf" srcId="{8D6C700D-F6BF-4412-B07C-547CD03A1B2E}" destId="{2ECE9D78-2292-4517-B42C-95F310943AF2}" srcOrd="0" destOrd="0" presId="urn:microsoft.com/office/officeart/2005/8/layout/arrow2"/>
    <dgm:cxn modelId="{E52D84E2-3AFA-4562-875B-91DF1DFABBEA}" type="presOf" srcId="{D10826CB-105B-43BC-93D2-EDA886462455}" destId="{A451547F-A4D5-4876-8328-442A2C86727F}" srcOrd="0" destOrd="0" presId="urn:microsoft.com/office/officeart/2005/8/layout/arrow2"/>
    <dgm:cxn modelId="{329E7798-26DB-4536-962A-C569FEDFBBD0}" type="presOf" srcId="{E7EA1B19-B9AC-4DD1-9F92-70AAE561F90C}" destId="{C2B27489-7FEC-4863-A662-F2FB772CC28B}" srcOrd="0" destOrd="0" presId="urn:microsoft.com/office/officeart/2005/8/layout/arrow2"/>
    <dgm:cxn modelId="{26B8FA98-5AEB-4CDF-9A03-027E239889A2}" srcId="{D10826CB-105B-43BC-93D2-EDA886462455}" destId="{073BEFF1-4927-458B-83A1-37F38D8FC499}" srcOrd="2" destOrd="0" parTransId="{C6E8DA3A-7C5D-41BC-9CE6-A8B49A91137E}" sibTransId="{0AF53487-A0B8-456C-9E71-C4749EA278E9}"/>
    <dgm:cxn modelId="{99EB022E-AB6B-44C2-83C4-08C5FA3F4098}" type="presOf" srcId="{073BEFF1-4927-458B-83A1-37F38D8FC499}" destId="{307E668A-BBFA-4734-B667-E4CFD4CA2B58}" srcOrd="0" destOrd="0" presId="urn:microsoft.com/office/officeart/2005/8/layout/arrow2"/>
    <dgm:cxn modelId="{A6B151BC-37A0-4AB0-8818-F44C01DE7E98}" srcId="{D10826CB-105B-43BC-93D2-EDA886462455}" destId="{E7EA1B19-B9AC-4DD1-9F92-70AAE561F90C}" srcOrd="1" destOrd="0" parTransId="{F0BA7D6C-3C3C-4063-8013-3391A60C28ED}" sibTransId="{ABAC7056-8A4B-4CDC-BC12-C69A551A97BC}"/>
    <dgm:cxn modelId="{0A5023D5-5E8B-4A76-9072-F0E75A396C60}" srcId="{D10826CB-105B-43BC-93D2-EDA886462455}" destId="{486EC09A-B02F-4105-9386-E994DF0F84BF}" srcOrd="0" destOrd="0" parTransId="{E5E785E0-DA3D-4E60-B944-1301B4461797}" sibTransId="{44E23CE6-E932-4984-AA18-40F7F113883F}"/>
    <dgm:cxn modelId="{D7EB3316-1B37-48E1-8385-7002C197BE08}" srcId="{D10826CB-105B-43BC-93D2-EDA886462455}" destId="{577DA9D2-EBB6-4DEB-A84B-77BA8217D070}" srcOrd="3" destOrd="0" parTransId="{167B37A7-2471-4808-8B30-C03CCE99AFB0}" sibTransId="{134FB93A-4A95-49B9-BCC8-2A1A2E9227D5}"/>
    <dgm:cxn modelId="{BAC5850C-5A19-490E-BE42-69D1FE434C2B}" type="presParOf" srcId="{A451547F-A4D5-4876-8328-442A2C86727F}" destId="{BC0DA679-4127-46A5-A096-CE7404AA5C84}" srcOrd="0" destOrd="0" presId="urn:microsoft.com/office/officeart/2005/8/layout/arrow2"/>
    <dgm:cxn modelId="{2098B8F1-6449-46D9-B503-C8369C98A70A}" type="presParOf" srcId="{A451547F-A4D5-4876-8328-442A2C86727F}" destId="{157E8C71-01C5-4AA4-9312-C48035F0C458}" srcOrd="1" destOrd="0" presId="urn:microsoft.com/office/officeart/2005/8/layout/arrow2"/>
    <dgm:cxn modelId="{D9D614D9-D879-44B3-B3C8-0DC7442A8FA1}" type="presParOf" srcId="{157E8C71-01C5-4AA4-9312-C48035F0C458}" destId="{373E4B74-9044-4B3A-9103-EDBE473B0222}" srcOrd="0" destOrd="0" presId="urn:microsoft.com/office/officeart/2005/8/layout/arrow2"/>
    <dgm:cxn modelId="{FB5113D9-97E5-4078-9871-D70992B7FF8F}" type="presParOf" srcId="{157E8C71-01C5-4AA4-9312-C48035F0C458}" destId="{29B8C37D-4C66-4053-A747-DF4EF141FC69}" srcOrd="1" destOrd="0" presId="urn:microsoft.com/office/officeart/2005/8/layout/arrow2"/>
    <dgm:cxn modelId="{60489DE5-6216-4076-A3CB-FA470E671A7A}" type="presParOf" srcId="{157E8C71-01C5-4AA4-9312-C48035F0C458}" destId="{949BC6C4-FCE0-45AB-AB52-7E9EC17435E5}" srcOrd="2" destOrd="0" presId="urn:microsoft.com/office/officeart/2005/8/layout/arrow2"/>
    <dgm:cxn modelId="{09CD12AF-38D8-4339-B084-6B294D98DC38}" type="presParOf" srcId="{157E8C71-01C5-4AA4-9312-C48035F0C458}" destId="{C2B27489-7FEC-4863-A662-F2FB772CC28B}" srcOrd="3" destOrd="0" presId="urn:microsoft.com/office/officeart/2005/8/layout/arrow2"/>
    <dgm:cxn modelId="{DF01C0A6-A140-4592-9E31-8CF89606BA5E}" type="presParOf" srcId="{157E8C71-01C5-4AA4-9312-C48035F0C458}" destId="{211081C0-9AAB-40BF-9336-90CB054F3408}" srcOrd="4" destOrd="0" presId="urn:microsoft.com/office/officeart/2005/8/layout/arrow2"/>
    <dgm:cxn modelId="{43BCD505-F370-4FA7-B1DD-BA042D539A70}" type="presParOf" srcId="{157E8C71-01C5-4AA4-9312-C48035F0C458}" destId="{307E668A-BBFA-4734-B667-E4CFD4CA2B58}" srcOrd="5" destOrd="0" presId="urn:microsoft.com/office/officeart/2005/8/layout/arrow2"/>
    <dgm:cxn modelId="{F921DCA5-3DC5-43BB-A429-0A4209A43D87}" type="presParOf" srcId="{157E8C71-01C5-4AA4-9312-C48035F0C458}" destId="{AD1CEFA8-4A86-41C4-859C-EA6AB439DCEF}" srcOrd="6" destOrd="0" presId="urn:microsoft.com/office/officeart/2005/8/layout/arrow2"/>
    <dgm:cxn modelId="{752D533A-B6E4-422D-9632-11090634F3F7}" type="presParOf" srcId="{157E8C71-01C5-4AA4-9312-C48035F0C458}" destId="{86032047-A509-4D5A-BA55-79A3E69DDB82}" srcOrd="7" destOrd="0" presId="urn:microsoft.com/office/officeart/2005/8/layout/arrow2"/>
    <dgm:cxn modelId="{68B5B838-45E9-4CD5-9623-89E298FEBBEB}" type="presParOf" srcId="{157E8C71-01C5-4AA4-9312-C48035F0C458}" destId="{84EBEF42-E9EF-4BBF-9E73-10C0ED491CDF}" srcOrd="8" destOrd="0" presId="urn:microsoft.com/office/officeart/2005/8/layout/arrow2"/>
    <dgm:cxn modelId="{28C4F4B8-4027-4262-809A-44F73BFC01ED}" type="presParOf" srcId="{157E8C71-01C5-4AA4-9312-C48035F0C458}" destId="{2ECE9D78-2292-4517-B42C-95F310943AF2}" srcOrd="9"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8CD9E6-64B4-4206-B71F-0D8FC181D94E}">
      <dsp:nvSpPr>
        <dsp:cNvPr id="0" name=""/>
        <dsp:cNvSpPr/>
      </dsp:nvSpPr>
      <dsp:spPr>
        <a:xfrm>
          <a:off x="18706" y="1711227"/>
          <a:ext cx="6058586" cy="693799"/>
        </a:xfrm>
        <a:prstGeom prst="mathMinus">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4CE4B1-7E3C-481A-8E3A-4C36EC9F2896}">
      <dsp:nvSpPr>
        <dsp:cNvPr id="0" name=""/>
        <dsp:cNvSpPr/>
      </dsp:nvSpPr>
      <dsp:spPr>
        <a:xfrm>
          <a:off x="731520" y="203200"/>
          <a:ext cx="1828800" cy="1625600"/>
        </a:xfrm>
        <a:prstGeom prst="downArrow">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970ACC-9775-423F-A795-186C93323EF2}">
      <dsp:nvSpPr>
        <dsp:cNvPr id="0" name=""/>
        <dsp:cNvSpPr/>
      </dsp:nvSpPr>
      <dsp:spPr>
        <a:xfrm>
          <a:off x="3230880" y="0"/>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a:lnSpc>
              <a:spcPct val="100000"/>
            </a:lnSpc>
            <a:spcBef>
              <a:spcPct val="0"/>
            </a:spcBef>
            <a:spcAft>
              <a:spcPts val="0"/>
            </a:spcAft>
          </a:pPr>
          <a:r>
            <a:rPr lang="en-US" sz="2800" kern="1200" dirty="0" smtClean="0">
              <a:latin typeface="Myriad Pro" panose="020B0503030403020204" pitchFamily="34" charset="0"/>
            </a:rPr>
            <a:t>Health</a:t>
          </a:r>
        </a:p>
        <a:p>
          <a:pPr lvl="0" algn="ctr" defTabSz="1244600">
            <a:lnSpc>
              <a:spcPct val="100000"/>
            </a:lnSpc>
            <a:spcBef>
              <a:spcPct val="0"/>
            </a:spcBef>
            <a:spcAft>
              <a:spcPts val="0"/>
            </a:spcAft>
          </a:pPr>
          <a:r>
            <a:rPr lang="en-US" sz="2800" kern="1200" dirty="0" smtClean="0">
              <a:latin typeface="Myriad Pro" panose="020B0503030403020204" pitchFamily="34" charset="0"/>
            </a:rPr>
            <a:t>Based</a:t>
          </a:r>
          <a:endParaRPr lang="en-US" sz="2800" kern="1200" dirty="0">
            <a:latin typeface="Myriad Pro" panose="020B0503030403020204" pitchFamily="34" charset="0"/>
          </a:endParaRPr>
        </a:p>
      </dsp:txBody>
      <dsp:txXfrm>
        <a:off x="3230880" y="0"/>
        <a:ext cx="1950720" cy="1706880"/>
      </dsp:txXfrm>
    </dsp:sp>
    <dsp:sp modelId="{9BF3714C-64CD-4689-AC1A-3D329B81E451}">
      <dsp:nvSpPr>
        <dsp:cNvPr id="0" name=""/>
        <dsp:cNvSpPr/>
      </dsp:nvSpPr>
      <dsp:spPr>
        <a:xfrm>
          <a:off x="3535680" y="2235200"/>
          <a:ext cx="1828800" cy="1625600"/>
        </a:xfrm>
        <a:prstGeom prst="upArrow">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4BE776-4ED4-4649-B0CA-ACD463C96940}">
      <dsp:nvSpPr>
        <dsp:cNvPr id="0" name=""/>
        <dsp:cNvSpPr/>
      </dsp:nvSpPr>
      <dsp:spPr>
        <a:xfrm>
          <a:off x="234408" y="2220637"/>
          <a:ext cx="2873976"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100000"/>
            </a:lnSpc>
            <a:spcBef>
              <a:spcPct val="0"/>
            </a:spcBef>
            <a:spcAft>
              <a:spcPts val="0"/>
            </a:spcAft>
          </a:pPr>
          <a:r>
            <a:rPr lang="en-US" sz="2800" kern="1200" dirty="0" smtClean="0">
              <a:latin typeface="Myriad Pro" panose="020B0503030403020204" pitchFamily="34" charset="0"/>
            </a:rPr>
            <a:t>Attainable, Enforceable and Practicable</a:t>
          </a:r>
        </a:p>
      </dsp:txBody>
      <dsp:txXfrm>
        <a:off x="234408" y="2220637"/>
        <a:ext cx="2873976" cy="17068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0DA679-4127-46A5-A096-CE7404AA5C84}">
      <dsp:nvSpPr>
        <dsp:cNvPr id="0" name=""/>
        <dsp:cNvSpPr/>
      </dsp:nvSpPr>
      <dsp:spPr>
        <a:xfrm>
          <a:off x="-770423" y="0"/>
          <a:ext cx="9830721" cy="476268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3E4B74-9044-4B3A-9103-EDBE473B0222}">
      <dsp:nvSpPr>
        <dsp:cNvPr id="0" name=""/>
        <dsp:cNvSpPr/>
      </dsp:nvSpPr>
      <dsp:spPr>
        <a:xfrm>
          <a:off x="570127" y="3297387"/>
          <a:ext cx="175266" cy="17526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B8C37D-4C66-4053-A747-DF4EF141FC69}">
      <dsp:nvSpPr>
        <dsp:cNvPr id="0" name=""/>
        <dsp:cNvSpPr/>
      </dsp:nvSpPr>
      <dsp:spPr>
        <a:xfrm>
          <a:off x="319413" y="3619419"/>
          <a:ext cx="2235352" cy="823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870" tIns="0" rIns="0" bIns="0" numCol="1" spcCol="1270" anchor="t" anchorCtr="0">
          <a:noAutofit/>
        </a:bodyPr>
        <a:lstStyle/>
        <a:p>
          <a:pPr lvl="0" algn="ctr" defTabSz="1066800">
            <a:lnSpc>
              <a:spcPct val="100000"/>
            </a:lnSpc>
            <a:spcBef>
              <a:spcPct val="0"/>
            </a:spcBef>
            <a:spcAft>
              <a:spcPts val="0"/>
            </a:spcAft>
          </a:pPr>
          <a:r>
            <a:rPr lang="en-US" sz="2400" b="1" kern="1200" dirty="0" smtClean="0">
              <a:latin typeface="Myriad Pro" panose="020B0503030403020204" pitchFamily="34" charset="0"/>
            </a:rPr>
            <a:t>Strengthen existing code</a:t>
          </a:r>
          <a:endParaRPr lang="en-US" sz="2400" b="1" kern="1200" dirty="0">
            <a:latin typeface="Myriad Pro" panose="020B0503030403020204" pitchFamily="34" charset="0"/>
          </a:endParaRPr>
        </a:p>
      </dsp:txBody>
      <dsp:txXfrm>
        <a:off x="319413" y="3619419"/>
        <a:ext cx="2235352" cy="823298"/>
      </dsp:txXfrm>
    </dsp:sp>
    <dsp:sp modelId="{949BC6C4-FCE0-45AB-AB52-7E9EC17435E5}">
      <dsp:nvSpPr>
        <dsp:cNvPr id="0" name=""/>
        <dsp:cNvSpPr/>
      </dsp:nvSpPr>
      <dsp:spPr>
        <a:xfrm>
          <a:off x="1911282" y="2425242"/>
          <a:ext cx="274330" cy="27433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B27489-7FEC-4863-A662-F2FB772CC28B}">
      <dsp:nvSpPr>
        <dsp:cNvPr id="0" name=""/>
        <dsp:cNvSpPr/>
      </dsp:nvSpPr>
      <dsp:spPr>
        <a:xfrm>
          <a:off x="1840578" y="2935856"/>
          <a:ext cx="1991998" cy="1275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362" tIns="0" rIns="0" bIns="0" numCol="1" spcCol="1270" anchor="t" anchorCtr="0">
          <a:noAutofit/>
        </a:bodyPr>
        <a:lstStyle/>
        <a:p>
          <a:pPr lvl="0" algn="ctr" defTabSz="1066800">
            <a:lnSpc>
              <a:spcPct val="100000"/>
            </a:lnSpc>
            <a:spcBef>
              <a:spcPct val="0"/>
            </a:spcBef>
            <a:spcAft>
              <a:spcPts val="0"/>
            </a:spcAft>
          </a:pPr>
          <a:r>
            <a:rPr lang="en-US" sz="2400" b="1" kern="1200" dirty="0" smtClean="0">
              <a:latin typeface="Myriad Pro" panose="020B0503030403020204" pitchFamily="34" charset="0"/>
            </a:rPr>
            <a:t>Adopt in entirety</a:t>
          </a:r>
          <a:endParaRPr lang="en-US" sz="2400" b="1" kern="1200" dirty="0">
            <a:latin typeface="Myriad Pro" panose="020B0503030403020204" pitchFamily="34" charset="0"/>
          </a:endParaRPr>
        </a:p>
      </dsp:txBody>
      <dsp:txXfrm>
        <a:off x="1840578" y="2935856"/>
        <a:ext cx="1991998" cy="1275905"/>
      </dsp:txXfrm>
    </dsp:sp>
    <dsp:sp modelId="{211081C0-9AAB-40BF-9336-90CB054F3408}">
      <dsp:nvSpPr>
        <dsp:cNvPr id="0" name=""/>
        <dsp:cNvSpPr/>
      </dsp:nvSpPr>
      <dsp:spPr>
        <a:xfrm>
          <a:off x="3253361" y="1903170"/>
          <a:ext cx="365774" cy="36577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7E668A-BBFA-4734-B667-E4CFD4CA2B58}">
      <dsp:nvSpPr>
        <dsp:cNvPr id="0" name=""/>
        <dsp:cNvSpPr/>
      </dsp:nvSpPr>
      <dsp:spPr>
        <a:xfrm>
          <a:off x="3335725" y="2382975"/>
          <a:ext cx="1470718" cy="2044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816" tIns="0" rIns="0" bIns="0" numCol="1" spcCol="1270" anchor="t" anchorCtr="0">
          <a:noAutofit/>
        </a:bodyPr>
        <a:lstStyle/>
        <a:p>
          <a:pPr lvl="0" algn="ctr" defTabSz="1066800">
            <a:lnSpc>
              <a:spcPct val="100000"/>
            </a:lnSpc>
            <a:spcBef>
              <a:spcPct val="0"/>
            </a:spcBef>
            <a:spcAft>
              <a:spcPts val="0"/>
            </a:spcAft>
          </a:pPr>
          <a:r>
            <a:rPr lang="en-US" sz="2400" b="1" kern="1200" dirty="0" smtClean="0">
              <a:latin typeface="Myriad Pro" panose="020B0503030403020204" pitchFamily="34" charset="0"/>
            </a:rPr>
            <a:t>Overlay IPMC</a:t>
          </a:r>
          <a:endParaRPr lang="en-US" sz="2400" b="1" kern="1200" dirty="0">
            <a:latin typeface="Myriad Pro" panose="020B0503030403020204" pitchFamily="34" charset="0"/>
          </a:endParaRPr>
        </a:p>
      </dsp:txBody>
      <dsp:txXfrm>
        <a:off x="3335725" y="2382975"/>
        <a:ext cx="1470718" cy="2044731"/>
      </dsp:txXfrm>
    </dsp:sp>
    <dsp:sp modelId="{AD1CEFA8-4A86-41C4-859C-EA6AB439DCEF}">
      <dsp:nvSpPr>
        <dsp:cNvPr id="0" name=""/>
        <dsp:cNvSpPr/>
      </dsp:nvSpPr>
      <dsp:spPr>
        <a:xfrm>
          <a:off x="4670737" y="1335457"/>
          <a:ext cx="472458" cy="47245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032047-A509-4D5A-BA55-79A3E69DDB82}">
      <dsp:nvSpPr>
        <dsp:cNvPr id="0" name=""/>
        <dsp:cNvSpPr/>
      </dsp:nvSpPr>
      <dsp:spPr>
        <a:xfrm>
          <a:off x="4729520" y="2047114"/>
          <a:ext cx="1524060" cy="2376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346" tIns="0" rIns="0" bIns="0" numCol="1" spcCol="1270" anchor="t" anchorCtr="0">
          <a:noAutofit/>
        </a:bodyPr>
        <a:lstStyle/>
        <a:p>
          <a:pPr lvl="0" algn="ctr" defTabSz="1066800">
            <a:lnSpc>
              <a:spcPct val="100000"/>
            </a:lnSpc>
            <a:spcBef>
              <a:spcPct val="0"/>
            </a:spcBef>
            <a:spcAft>
              <a:spcPts val="0"/>
            </a:spcAft>
          </a:pPr>
          <a:r>
            <a:rPr lang="en-US" sz="2400" b="1" kern="1200" dirty="0" smtClean="0">
              <a:latin typeface="Myriad Pro" panose="020B0503030403020204" pitchFamily="34" charset="0"/>
            </a:rPr>
            <a:t>Guide rental property owner</a:t>
          </a:r>
          <a:endParaRPr lang="en-US" sz="2400" b="1" kern="1200" dirty="0">
            <a:latin typeface="Myriad Pro" panose="020B0503030403020204" pitchFamily="34" charset="0"/>
          </a:endParaRPr>
        </a:p>
      </dsp:txBody>
      <dsp:txXfrm>
        <a:off x="4729520" y="2047114"/>
        <a:ext cx="1524060" cy="2376529"/>
      </dsp:txXfrm>
    </dsp:sp>
    <dsp:sp modelId="{84EBEF42-E9EF-4BBF-9E73-10C0ED491CDF}">
      <dsp:nvSpPr>
        <dsp:cNvPr id="0" name=""/>
        <dsp:cNvSpPr/>
      </dsp:nvSpPr>
      <dsp:spPr>
        <a:xfrm>
          <a:off x="6130025" y="956347"/>
          <a:ext cx="602003" cy="60200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CE9D78-2292-4517-B42C-95F310943AF2}">
      <dsp:nvSpPr>
        <dsp:cNvPr id="0" name=""/>
        <dsp:cNvSpPr/>
      </dsp:nvSpPr>
      <dsp:spPr>
        <a:xfrm>
          <a:off x="6104375" y="1876497"/>
          <a:ext cx="1866089" cy="2321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989" tIns="0" rIns="0" bIns="0" numCol="1" spcCol="1270" anchor="t" anchorCtr="0">
          <a:noAutofit/>
        </a:bodyPr>
        <a:lstStyle/>
        <a:p>
          <a:pPr lvl="0" algn="ctr" defTabSz="1066800">
            <a:lnSpc>
              <a:spcPct val="100000"/>
            </a:lnSpc>
            <a:spcBef>
              <a:spcPct val="0"/>
            </a:spcBef>
            <a:spcAft>
              <a:spcPts val="0"/>
            </a:spcAft>
          </a:pPr>
          <a:r>
            <a:rPr lang="en-US" sz="2400" b="1" kern="1200" dirty="0" smtClean="0">
              <a:latin typeface="Myriad Pro" panose="020B0503030403020204" pitchFamily="34" charset="0"/>
            </a:rPr>
            <a:t>Deliver standard of care for every home</a:t>
          </a:r>
          <a:endParaRPr lang="en-US" sz="2400" b="1" kern="1200" dirty="0">
            <a:latin typeface="Myriad Pro" panose="020B0503030403020204" pitchFamily="34" charset="0"/>
          </a:endParaRPr>
        </a:p>
      </dsp:txBody>
      <dsp:txXfrm>
        <a:off x="6104375" y="1876497"/>
        <a:ext cx="1866089" cy="2321655"/>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5438458" y="0"/>
            <a:ext cx="4160520" cy="365760"/>
          </a:xfrm>
          <a:prstGeom prst="rect">
            <a:avLst/>
          </a:prstGeom>
        </p:spPr>
        <p:txBody>
          <a:bodyPr vert="horz" lIns="96661" tIns="48331" rIns="96661" bIns="48331" rtlCol="0"/>
          <a:lstStyle>
            <a:lvl1pPr algn="r">
              <a:defRPr sz="1300"/>
            </a:lvl1pPr>
          </a:lstStyle>
          <a:p>
            <a:fld id="{501F94A4-A1BE-4D35-9FA4-5C0CEAE8AFF9}" type="datetimeFigureOut">
              <a:rPr lang="en-US" smtClean="0"/>
              <a:pPr/>
              <a:t>4/15/2014</a:t>
            </a:fld>
            <a:endParaRPr lang="en-US"/>
          </a:p>
        </p:txBody>
      </p:sp>
      <p:sp>
        <p:nvSpPr>
          <p:cNvPr id="4" name="Footer Placeholder 3"/>
          <p:cNvSpPr>
            <a:spLocks noGrp="1"/>
          </p:cNvSpPr>
          <p:nvPr>
            <p:ph type="ftr" sz="quarter" idx="2"/>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6661" tIns="48331" rIns="96661" bIns="48331" rtlCol="0" anchor="b"/>
          <a:lstStyle>
            <a:lvl1pPr algn="r">
              <a:defRPr sz="1300"/>
            </a:lvl1pPr>
          </a:lstStyle>
          <a:p>
            <a:fld id="{04964488-9F5E-48C8-BF56-9E39FDC4E7D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DB29E7FE-D453-4885-BD40-1C035A27F0C8}" type="datetimeFigureOut">
              <a:rPr lang="en-US" smtClean="0"/>
              <a:pPr/>
              <a:t>4/15/2014</a:t>
            </a:fld>
            <a:endParaRPr lang="en-US"/>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D0F4A7D3-B10A-4E88-814F-D97A64E54AFA}" type="slidenum">
              <a:rPr lang="en-US" smtClean="0"/>
              <a:pPr/>
              <a:t>‹#›</a:t>
            </a:fld>
            <a:endParaRPr lang="en-US"/>
          </a:p>
        </p:txBody>
      </p:sp>
    </p:spTree>
    <p:extLst>
      <p:ext uri="{BB962C8B-B14F-4D97-AF65-F5344CB8AC3E}">
        <p14:creationId xmlns:p14="http://schemas.microsoft.com/office/powerpoint/2010/main" xmlns="" val="2970913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ln>
            <a:miter lim="800000"/>
            <a:headEnd/>
            <a:tailEnd/>
          </a:ln>
        </p:spPr>
        <p:txBody>
          <a:bodyPr/>
          <a:lstStyle/>
          <a:p>
            <a:fld id="{8A089F4E-6608-4A50-B3E1-AEE8635781C1}" type="slidenum">
              <a:rPr lang="en-US">
                <a:solidFill>
                  <a:srgbClr val="000000"/>
                </a:solidFill>
              </a:rPr>
              <a:pPr/>
              <a:t>1</a:t>
            </a:fld>
            <a:endParaRPr lang="en-US">
              <a:solidFill>
                <a:srgbClr val="000000"/>
              </a:solidFill>
            </a:endParaRPr>
          </a:p>
        </p:txBody>
      </p:sp>
    </p:spTree>
    <p:extLst>
      <p:ext uri="{BB962C8B-B14F-4D97-AF65-F5344CB8AC3E}">
        <p14:creationId xmlns:p14="http://schemas.microsoft.com/office/powerpoint/2010/main" xmlns="" val="61085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510859" indent="-510859"/>
            <a:r>
              <a:rPr lang="en-US" sz="3200" dirty="0" smtClean="0"/>
              <a:t>Original timeline</a:t>
            </a:r>
          </a:p>
          <a:p>
            <a:pPr marL="510859" indent="-510859"/>
            <a:r>
              <a:rPr lang="en-US" sz="3200" dirty="0" smtClean="0"/>
              <a:t>National Committee on Housing and Health</a:t>
            </a:r>
          </a:p>
          <a:p>
            <a:pPr marL="957861" lvl="1" indent="-510859"/>
            <a:r>
              <a:rPr lang="en-US" sz="2600" dirty="0" smtClean="0"/>
              <a:t>Convened to review process (October)</a:t>
            </a:r>
          </a:p>
          <a:p>
            <a:pPr marL="510859" indent="-510859"/>
            <a:r>
              <a:rPr lang="en-US" sz="3200" dirty="0" smtClean="0"/>
              <a:t>Technical Review Work Group</a:t>
            </a:r>
          </a:p>
          <a:p>
            <a:pPr marL="957861" lvl="1" indent="-510859"/>
            <a:r>
              <a:rPr lang="en-US" sz="2600" dirty="0" smtClean="0"/>
              <a:t>Scientific review of provisions (November - January)</a:t>
            </a:r>
          </a:p>
          <a:p>
            <a:pPr marL="957861" lvl="1" indent="-510859"/>
            <a:r>
              <a:rPr lang="en-US" sz="2600" dirty="0" smtClean="0"/>
              <a:t>Review and incorporate comments (March/April)</a:t>
            </a:r>
          </a:p>
          <a:p>
            <a:pPr marL="510859" indent="-510859"/>
            <a:r>
              <a:rPr lang="en-US" sz="3200" dirty="0" smtClean="0"/>
              <a:t>Legal Issues Review </a:t>
            </a:r>
            <a:r>
              <a:rPr lang="en-US" sz="2600" dirty="0" smtClean="0"/>
              <a:t>– (December-January)</a:t>
            </a:r>
          </a:p>
          <a:p>
            <a:pPr marL="510859" indent="-510859"/>
            <a:r>
              <a:rPr lang="en-US" sz="3200" dirty="0" smtClean="0"/>
              <a:t>Stakeholder Engagement </a:t>
            </a:r>
          </a:p>
          <a:p>
            <a:pPr marL="957861" lvl="1" indent="-510859"/>
            <a:r>
              <a:rPr lang="en-US" sz="2600" dirty="0" smtClean="0"/>
              <a:t>Housing &amp; federal agency leaders (Nov-Dec)</a:t>
            </a:r>
          </a:p>
          <a:p>
            <a:pPr marL="510859" indent="-510859"/>
            <a:r>
              <a:rPr lang="en-US" sz="3200" dirty="0" smtClean="0"/>
              <a:t>Public comment (February)</a:t>
            </a:r>
          </a:p>
          <a:p>
            <a:pPr marL="510859" indent="-510859"/>
            <a:r>
              <a:rPr lang="en-US" sz="3200" dirty="0" smtClean="0"/>
              <a:t>Dissemination  (May)</a:t>
            </a:r>
          </a:p>
          <a:p>
            <a:endParaRPr lang="en-US" dirty="0"/>
          </a:p>
        </p:txBody>
      </p:sp>
      <p:sp>
        <p:nvSpPr>
          <p:cNvPr id="4" name="Slide Number Placeholder 3"/>
          <p:cNvSpPr>
            <a:spLocks noGrp="1"/>
          </p:cNvSpPr>
          <p:nvPr>
            <p:ph type="sldNum" sz="quarter" idx="10"/>
          </p:nvPr>
        </p:nvSpPr>
        <p:spPr/>
        <p:txBody>
          <a:bodyPr/>
          <a:lstStyle/>
          <a:p>
            <a:fld id="{FCE5806A-3549-44FC-BB57-3D4D75196C39}" type="slidenum">
              <a:rPr lang="en-US" smtClean="0"/>
              <a:pPr/>
              <a:t>2</a:t>
            </a:fld>
            <a:endParaRPr lang="en-US" dirty="0"/>
          </a:p>
        </p:txBody>
      </p:sp>
    </p:spTree>
    <p:extLst>
      <p:ext uri="{BB962C8B-B14F-4D97-AF65-F5344CB8AC3E}">
        <p14:creationId xmlns:p14="http://schemas.microsoft.com/office/powerpoint/2010/main" xmlns="" val="4261757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021718">
              <a:defRPr/>
            </a:pPr>
            <a:r>
              <a:rPr lang="en-US" dirty="0" smtClean="0"/>
              <a:t>The National Healthy Housing Standard is an effort by the National Center for Healthy Housing and the American Public Health Association to improve housing conditions in the United States through the development of property maintenance policies that are reflective of modern public health concerns. Past attempts to incorporate health into housing standards have been met with modest success, mainly because the engagement and dissemination strategies focused solely on public health agencies.  We plan to engage and disseminate information to both public health and housing organizations. We also expect that community-based organizations will have an important role in promoting the Standard. Ultimately, the success of the Standard hinges in large part, on the effectiveness of our stakeholder engagement and dissemination activities. </a:t>
            </a:r>
          </a:p>
          <a:p>
            <a:endParaRPr lang="en-US" dirty="0"/>
          </a:p>
        </p:txBody>
      </p:sp>
      <p:sp>
        <p:nvSpPr>
          <p:cNvPr id="4" name="Slide Number Placeholder 3"/>
          <p:cNvSpPr>
            <a:spLocks noGrp="1"/>
          </p:cNvSpPr>
          <p:nvPr>
            <p:ph type="sldNum" sz="quarter" idx="10"/>
          </p:nvPr>
        </p:nvSpPr>
        <p:spPr/>
        <p:txBody>
          <a:bodyPr/>
          <a:lstStyle/>
          <a:p>
            <a:fld id="{C3377DCC-99D5-4B07-B9E2-234A71DBF076}" type="slidenum">
              <a:rPr lang="en-US" smtClean="0"/>
              <a:pPr/>
              <a:t>3</a:t>
            </a:fld>
            <a:endParaRPr lang="en-US" dirty="0"/>
          </a:p>
        </p:txBody>
      </p:sp>
    </p:spTree>
    <p:extLst>
      <p:ext uri="{BB962C8B-B14F-4D97-AF65-F5344CB8AC3E}">
        <p14:creationId xmlns:p14="http://schemas.microsoft.com/office/powerpoint/2010/main" xmlns="" val="3473407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 The National Center for Healthy Housing (NCHH) and American Public Health Association (APHA) hope to elevate the likelihood that every U.S. family will live in a healthy home by developing an attainable, enforceable, evidence-based and practicable healthy housing standard suitable for adoption by local and state governments and federal agencies. The standard will inform and deliver housing policies that reflect the latest understanding of the connections between housing conditions and health. Its wide availability will enable agencies at all levels of government to enact policy that's effective in preventing disease and injury and improving health outcomes, while avoiding the confusion of state-by-state and community-by-community code development. </a:t>
            </a:r>
            <a:endParaRPr lang="en-US" dirty="0"/>
          </a:p>
        </p:txBody>
      </p:sp>
      <p:sp>
        <p:nvSpPr>
          <p:cNvPr id="4" name="Slide Number Placeholder 3"/>
          <p:cNvSpPr>
            <a:spLocks noGrp="1"/>
          </p:cNvSpPr>
          <p:nvPr>
            <p:ph type="sldNum" sz="quarter" idx="10"/>
          </p:nvPr>
        </p:nvSpPr>
        <p:spPr/>
        <p:txBody>
          <a:bodyPr/>
          <a:lstStyle/>
          <a:p>
            <a:fld id="{C3377DCC-99D5-4B07-B9E2-234A71DBF076}" type="slidenum">
              <a:rPr lang="en-US" smtClean="0"/>
              <a:pPr/>
              <a:t>4</a:t>
            </a:fld>
            <a:endParaRPr lang="en-US" dirty="0"/>
          </a:p>
        </p:txBody>
      </p:sp>
    </p:spTree>
    <p:extLst>
      <p:ext uri="{BB962C8B-B14F-4D97-AF65-F5344CB8AC3E}">
        <p14:creationId xmlns:p14="http://schemas.microsoft.com/office/powerpoint/2010/main" xmlns="" val="3613608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IPMC is the International</a:t>
            </a:r>
            <a:r>
              <a:rPr lang="en-US" baseline="0" dirty="0" smtClean="0"/>
              <a:t> Property Maintenance Code</a:t>
            </a:r>
          </a:p>
          <a:p>
            <a:r>
              <a:rPr lang="en-US" baseline="0" dirty="0" smtClean="0"/>
              <a:t>HQS is HUD’s Housing Quality Standards</a:t>
            </a:r>
            <a:endParaRPr lang="en-US" dirty="0"/>
          </a:p>
        </p:txBody>
      </p:sp>
      <p:sp>
        <p:nvSpPr>
          <p:cNvPr id="4" name="Slide Number Placeholder 3"/>
          <p:cNvSpPr>
            <a:spLocks noGrp="1"/>
          </p:cNvSpPr>
          <p:nvPr>
            <p:ph type="sldNum" sz="quarter" idx="10"/>
          </p:nvPr>
        </p:nvSpPr>
        <p:spPr/>
        <p:txBody>
          <a:bodyPr/>
          <a:lstStyle/>
          <a:p>
            <a:fld id="{FCE5806A-3549-44FC-BB57-3D4D75196C39}" type="slidenum">
              <a:rPr lang="en-US" smtClean="0"/>
              <a:pPr/>
              <a:t>5</a:t>
            </a:fld>
            <a:endParaRPr lang="en-US" dirty="0"/>
          </a:p>
        </p:txBody>
      </p:sp>
    </p:spTree>
    <p:extLst>
      <p:ext uri="{BB962C8B-B14F-4D97-AF65-F5344CB8AC3E}">
        <p14:creationId xmlns:p14="http://schemas.microsoft.com/office/powerpoint/2010/main" xmlns="" val="3986875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007FAC"/>
          </a:solidFill>
          <a:ln>
            <a:noFill/>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911422" y="6041361"/>
            <a:ext cx="993161" cy="365125"/>
          </a:xfrm>
          <a:prstGeom prst="rect">
            <a:avLst/>
          </a:prstGeom>
        </p:spPr>
        <p:txBody>
          <a:bodyPr/>
          <a:lstStyle/>
          <a:p>
            <a:pPr eaLnBrk="0" fontAlgn="base" hangingPunct="0">
              <a:spcBef>
                <a:spcPct val="0"/>
              </a:spcBef>
              <a:spcAft>
                <a:spcPct val="0"/>
              </a:spcAft>
              <a:defRPr/>
            </a:pPr>
            <a:fld id="{58009727-6A3E-40FD-9B26-AA28D9D827C6}" type="datetime1">
              <a:rPr lang="en-US">
                <a:solidFill>
                  <a:prstClr val="white"/>
                </a:solidFill>
                <a:latin typeface="Arial" charset="0"/>
              </a:rPr>
              <a:pPr eaLnBrk="0" fontAlgn="base" hangingPunct="0">
                <a:spcBef>
                  <a:spcPct val="0"/>
                </a:spcBef>
                <a:spcAft>
                  <a:spcPct val="0"/>
                </a:spcAft>
                <a:defRPr/>
              </a:pPr>
              <a:t>4/15/2014</a:t>
            </a:fld>
            <a:endParaRPr lang="en-US">
              <a:solidFill>
                <a:prstClr val="white"/>
              </a:solidFill>
              <a:latin typeface="Arial" charset="0"/>
            </a:endParaRPr>
          </a:p>
        </p:txBody>
      </p:sp>
      <p:sp>
        <p:nvSpPr>
          <p:cNvPr id="5" name="Footer Placeholder 4"/>
          <p:cNvSpPr>
            <a:spLocks noGrp="1"/>
          </p:cNvSpPr>
          <p:nvPr>
            <p:ph type="ftr" sz="quarter" idx="11"/>
          </p:nvPr>
        </p:nvSpPr>
        <p:spPr>
          <a:xfrm>
            <a:off x="442797" y="6041361"/>
            <a:ext cx="6289532" cy="365125"/>
          </a:xfrm>
          <a:prstGeom prst="rect">
            <a:avLst/>
          </a:prstGeom>
        </p:spPr>
        <p:txBody>
          <a:bodyPr/>
          <a:lstStyle/>
          <a:p>
            <a:pPr eaLnBrk="0" fontAlgn="base" hangingPunct="0">
              <a:spcBef>
                <a:spcPct val="0"/>
              </a:spcBef>
              <a:spcAft>
                <a:spcPct val="0"/>
              </a:spcAft>
              <a:defRPr/>
            </a:pPr>
            <a:r>
              <a:rPr lang="en-US" dirty="0">
                <a:solidFill>
                  <a:prstClr val="white"/>
                </a:solidFill>
                <a:latin typeface="Arial" charset="0"/>
              </a:rPr>
              <a:t>www.nchh.org</a:t>
            </a:r>
          </a:p>
        </p:txBody>
      </p:sp>
      <p:sp>
        <p:nvSpPr>
          <p:cNvPr id="6" name="Slide Number Placeholder 5"/>
          <p:cNvSpPr>
            <a:spLocks noGrp="1"/>
          </p:cNvSpPr>
          <p:nvPr>
            <p:ph type="sldNum" sz="quarter" idx="12"/>
          </p:nvPr>
        </p:nvSpPr>
        <p:spPr>
          <a:xfrm>
            <a:off x="7904584" y="5915887"/>
            <a:ext cx="796616" cy="490599"/>
          </a:xfrm>
          <a:prstGeom prst="rect">
            <a:avLst/>
          </a:prstGeom>
        </p:spPr>
        <p:txBody>
          <a:bodyPr/>
          <a:lstStyle/>
          <a:p>
            <a:pPr eaLnBrk="0" fontAlgn="base" hangingPunct="0">
              <a:spcBef>
                <a:spcPct val="0"/>
              </a:spcBef>
              <a:spcAft>
                <a:spcPct val="0"/>
              </a:spcAft>
              <a:defRPr/>
            </a:pPr>
            <a:fld id="{BDA9BAC6-507D-489D-922F-DB34A1AF174E}" type="slidenum">
              <a:rPr lang="en-US">
                <a:solidFill>
                  <a:srgbClr val="00C6BB"/>
                </a:solidFill>
                <a:latin typeface="Arial" charset="0"/>
              </a:rPr>
              <a:pPr eaLnBrk="0" fontAlgn="base" hangingPunct="0">
                <a:spcBef>
                  <a:spcPct val="0"/>
                </a:spcBef>
                <a:spcAft>
                  <a:spcPct val="0"/>
                </a:spcAft>
                <a:defRPr/>
              </a:pPr>
              <a:t>‹#›</a:t>
            </a:fld>
            <a:endParaRPr lang="en-US">
              <a:solidFill>
                <a:srgbClr val="00C6BB"/>
              </a:solidFill>
              <a:latin typeface="Arial" charset="0"/>
            </a:endParaRPr>
          </a:p>
        </p:txBody>
      </p:sp>
    </p:spTree>
    <p:extLst>
      <p:ext uri="{BB962C8B-B14F-4D97-AF65-F5344CB8AC3E}">
        <p14:creationId xmlns:p14="http://schemas.microsoft.com/office/powerpoint/2010/main" xmlns="" val="245578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190500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7FAC"/>
          </a:solidFill>
          <a:ln>
            <a:no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17397" y="270638"/>
            <a:ext cx="7970465" cy="970450"/>
          </a:xfrm>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0" y="6535738"/>
            <a:ext cx="9144000" cy="357187"/>
          </a:xfrm>
          <a:prstGeom prst="rect">
            <a:avLst/>
          </a:prstGeom>
          <a:noFill/>
        </p:spPr>
        <p:txBody>
          <a:bodyPr lIns="0" tIns="24614" rIns="0" bIns="24614">
            <a:spAutoFit/>
          </a:bodyPr>
          <a:lstStyle/>
          <a:p>
            <a:pPr algn="ctr" defTabSz="912813" eaLnBrk="0" fontAlgn="base" hangingPunct="0">
              <a:spcBef>
                <a:spcPct val="0"/>
              </a:spcBef>
              <a:spcAft>
                <a:spcPct val="0"/>
              </a:spcAft>
              <a:tabLst>
                <a:tab pos="3175000" algn="l"/>
                <a:tab pos="6357938" algn="l"/>
              </a:tabLst>
            </a:pPr>
            <a:r>
              <a:rPr lang="en-US" sz="1000" b="1" dirty="0">
                <a:solidFill>
                  <a:srgbClr val="000000"/>
                </a:solidFill>
                <a:latin typeface="Arial" pitchFamily="34" charset="0"/>
                <a:ea typeface="MS PGothic" pitchFamily="34" charset="-128"/>
              </a:rPr>
              <a:t>		</a:t>
            </a:r>
          </a:p>
          <a:p>
            <a:pPr algn="ctr" defTabSz="912813" eaLnBrk="0" fontAlgn="base" hangingPunct="0">
              <a:spcBef>
                <a:spcPct val="0"/>
              </a:spcBef>
              <a:spcAft>
                <a:spcPct val="0"/>
              </a:spcAft>
              <a:tabLst>
                <a:tab pos="3175000" algn="l"/>
                <a:tab pos="6357938" algn="l"/>
              </a:tabLst>
            </a:pPr>
            <a:r>
              <a:rPr lang="en-US" sz="1000" b="1" dirty="0">
                <a:solidFill>
                  <a:srgbClr val="000000"/>
                </a:solidFill>
                <a:latin typeface="Arial" pitchFamily="34" charset="0"/>
                <a:ea typeface="MS PGothic" pitchFamily="34" charset="-128"/>
              </a:rPr>
              <a:t> </a:t>
            </a:r>
          </a:p>
        </p:txBody>
      </p:sp>
      <p:pic>
        <p:nvPicPr>
          <p:cNvPr id="2050" name="Picture 2"/>
          <p:cNvPicPr>
            <a:picLocks noChangeAspect="1" noChangeArrowheads="1"/>
          </p:cNvPicPr>
          <p:nvPr userDrawn="1"/>
        </p:nvPicPr>
        <p:blipFill>
          <a:blip r:embed="rId2" cstate="print">
            <a:duotone>
              <a:schemeClr val="accent3">
                <a:shade val="45000"/>
                <a:satMod val="135000"/>
              </a:schemeClr>
              <a:prstClr val="white"/>
            </a:duotone>
            <a:lum/>
          </a:blip>
          <a:srcRect/>
          <a:stretch>
            <a:fillRect/>
          </a:stretch>
        </p:blipFill>
        <p:spPr bwMode="auto">
          <a:xfrm>
            <a:off x="8126413" y="174628"/>
            <a:ext cx="1017587" cy="1249363"/>
          </a:xfrm>
          <a:prstGeom prst="rect">
            <a:avLst/>
          </a:prstGeom>
          <a:noFill/>
          <a:ln w="9525">
            <a:noFill/>
            <a:miter lim="800000"/>
            <a:headEnd/>
            <a:tailEnd/>
          </a:ln>
          <a:effectLst/>
        </p:spPr>
      </p:pic>
    </p:spTree>
    <p:extLst>
      <p:ext uri="{BB962C8B-B14F-4D97-AF65-F5344CB8AC3E}">
        <p14:creationId xmlns:p14="http://schemas.microsoft.com/office/powerpoint/2010/main" xmlns="" val="3642154475"/>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solidFill>
            <a:srgbClr val="007FAC"/>
          </a:solidFill>
          <a:ln>
            <a:noFill/>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911422" y="6041361"/>
            <a:ext cx="993161" cy="365125"/>
          </a:xfrm>
          <a:prstGeom prst="rect">
            <a:avLst/>
          </a:prstGeom>
        </p:spPr>
        <p:txBody>
          <a:bodyPr/>
          <a:lstStyle/>
          <a:p>
            <a:pPr eaLnBrk="0" fontAlgn="base" hangingPunct="0">
              <a:spcBef>
                <a:spcPct val="0"/>
              </a:spcBef>
              <a:spcAft>
                <a:spcPct val="0"/>
              </a:spcAft>
              <a:defRPr/>
            </a:pPr>
            <a:fld id="{B6DBC485-DF39-4AF6-8107-4639C1708BDE}" type="datetime1">
              <a:rPr lang="en-US">
                <a:solidFill>
                  <a:prstClr val="white"/>
                </a:solidFill>
                <a:latin typeface="Arial" charset="0"/>
              </a:rPr>
              <a:pPr eaLnBrk="0" fontAlgn="base" hangingPunct="0">
                <a:spcBef>
                  <a:spcPct val="0"/>
                </a:spcBef>
                <a:spcAft>
                  <a:spcPct val="0"/>
                </a:spcAft>
                <a:defRPr/>
              </a:pPr>
              <a:t>4/15/2014</a:t>
            </a:fld>
            <a:endParaRPr lang="en-US">
              <a:solidFill>
                <a:prstClr val="white"/>
              </a:solidFill>
              <a:latin typeface="Arial" charset="0"/>
            </a:endParaRPr>
          </a:p>
        </p:txBody>
      </p:sp>
      <p:sp>
        <p:nvSpPr>
          <p:cNvPr id="5" name="Footer Placeholder 4"/>
          <p:cNvSpPr>
            <a:spLocks noGrp="1"/>
          </p:cNvSpPr>
          <p:nvPr>
            <p:ph type="ftr" sz="quarter" idx="11"/>
          </p:nvPr>
        </p:nvSpPr>
        <p:spPr>
          <a:xfrm>
            <a:off x="442797" y="6041361"/>
            <a:ext cx="6289532" cy="365125"/>
          </a:xfrm>
          <a:prstGeom prst="rect">
            <a:avLst/>
          </a:prstGeom>
        </p:spPr>
        <p:txBody>
          <a:bodyPr/>
          <a:lstStyle/>
          <a:p>
            <a:pPr eaLnBrk="0" fontAlgn="base" hangingPunct="0">
              <a:spcBef>
                <a:spcPct val="0"/>
              </a:spcBef>
              <a:spcAft>
                <a:spcPct val="0"/>
              </a:spcAft>
              <a:defRPr/>
            </a:pPr>
            <a:r>
              <a:rPr lang="en-US">
                <a:solidFill>
                  <a:prstClr val="white"/>
                </a:solidFill>
                <a:latin typeface="Arial" charset="0"/>
              </a:rPr>
              <a:t>www.nchh.org</a:t>
            </a:r>
          </a:p>
        </p:txBody>
      </p:sp>
      <p:sp>
        <p:nvSpPr>
          <p:cNvPr id="6" name="Slide Number Placeholder 5"/>
          <p:cNvSpPr>
            <a:spLocks noGrp="1"/>
          </p:cNvSpPr>
          <p:nvPr>
            <p:ph type="sldNum" sz="quarter" idx="12"/>
          </p:nvPr>
        </p:nvSpPr>
        <p:spPr>
          <a:xfrm>
            <a:off x="7904584" y="5915887"/>
            <a:ext cx="796616" cy="490599"/>
          </a:xfrm>
          <a:prstGeom prst="rect">
            <a:avLst/>
          </a:prstGeom>
        </p:spPr>
        <p:txBody>
          <a:bodyPr/>
          <a:lstStyle/>
          <a:p>
            <a:pPr eaLnBrk="0" fontAlgn="base" hangingPunct="0">
              <a:spcBef>
                <a:spcPct val="0"/>
              </a:spcBef>
              <a:spcAft>
                <a:spcPct val="0"/>
              </a:spcAft>
              <a:defRPr/>
            </a:pPr>
            <a:fld id="{C03C99B1-4C71-4695-B6F2-EF02792F97BE}" type="slidenum">
              <a:rPr lang="en-US">
                <a:solidFill>
                  <a:srgbClr val="00C6BB"/>
                </a:solidFill>
                <a:latin typeface="Arial" charset="0"/>
              </a:rPr>
              <a:pPr eaLnBrk="0" fontAlgn="base" hangingPunct="0">
                <a:spcBef>
                  <a:spcPct val="0"/>
                </a:spcBef>
                <a:spcAft>
                  <a:spcPct val="0"/>
                </a:spcAft>
                <a:defRPr/>
              </a:pPr>
              <a:t>‹#›</a:t>
            </a:fld>
            <a:endParaRPr lang="en-US">
              <a:solidFill>
                <a:srgbClr val="00C6BB"/>
              </a:solidFill>
              <a:latin typeface="Arial" charset="0"/>
            </a:endParaRPr>
          </a:p>
        </p:txBody>
      </p:sp>
    </p:spTree>
    <p:extLst>
      <p:ext uri="{BB962C8B-B14F-4D97-AF65-F5344CB8AC3E}">
        <p14:creationId xmlns:p14="http://schemas.microsoft.com/office/powerpoint/2010/main" xmlns="" val="271633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Freeform 7"/>
          <p:cNvSpPr/>
          <p:nvPr userDrawn="1"/>
        </p:nvSpPr>
        <p:spPr bwMode="auto">
          <a:xfrm flipV="1">
            <a:off x="0" y="1654174"/>
            <a:ext cx="91567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solidFill>
            <a:srgbClr val="007FAC"/>
          </a:solidFill>
          <a:ln>
            <a:noFill/>
            <a:headEnd/>
            <a:tailEnd/>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1293295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Freeform 6"/>
          <p:cNvSpPr/>
          <p:nvPr/>
        </p:nvSpPr>
        <p:spPr bwMode="auto">
          <a:xfrm rot="16200000">
            <a:off x="-2082800" y="2082800"/>
            <a:ext cx="6858000" cy="269240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7FAC"/>
          </a:solidFill>
          <a:ln>
            <a:no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2400" y="1600200"/>
            <a:ext cx="2135303" cy="4442312"/>
          </a:xfrm>
        </p:spPr>
        <p:txBody>
          <a:bodyPr vert="vert270" anchor="ctr"/>
          <a:lstStyle>
            <a:lvl1pPr algn="ctr">
              <a:defRPr sz="3200" cap="all" baseline="0"/>
            </a:lvl1pPr>
          </a:lstStyle>
          <a:p>
            <a:r>
              <a:rPr lang="en-US" dirty="0" smtClean="0"/>
              <a:t>Click to edit Master title style</a:t>
            </a:r>
            <a:endParaRPr lang="en-US" dirty="0"/>
          </a:p>
        </p:txBody>
      </p:sp>
      <p:pic>
        <p:nvPicPr>
          <p:cNvPr id="9" name="Picture 2"/>
          <p:cNvPicPr>
            <a:picLocks noChangeAspect="1" noChangeArrowheads="1"/>
          </p:cNvPicPr>
          <p:nvPr userDrawn="1"/>
        </p:nvPicPr>
        <p:blipFill>
          <a:blip r:embed="rId2" cstate="print">
            <a:duotone>
              <a:schemeClr val="accent3">
                <a:shade val="45000"/>
                <a:satMod val="135000"/>
              </a:schemeClr>
              <a:prstClr val="white"/>
            </a:duotone>
          </a:blip>
          <a:srcRect/>
          <a:stretch>
            <a:fillRect/>
          </a:stretch>
        </p:blipFill>
        <p:spPr bwMode="auto">
          <a:xfrm>
            <a:off x="617782" y="139459"/>
            <a:ext cx="1017587" cy="1249363"/>
          </a:xfrm>
          <a:prstGeom prst="rect">
            <a:avLst/>
          </a:prstGeom>
          <a:noFill/>
          <a:ln w="9525">
            <a:noFill/>
            <a:miter lim="800000"/>
            <a:headEnd/>
            <a:tailEnd/>
          </a:ln>
          <a:effectLst/>
        </p:spPr>
      </p:pic>
    </p:spTree>
    <p:extLst>
      <p:ext uri="{BB962C8B-B14F-4D97-AF65-F5344CB8AC3E}">
        <p14:creationId xmlns:p14="http://schemas.microsoft.com/office/powerpoint/2010/main" xmlns="" val="2100849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Freeform 6"/>
          <p:cNvSpPr/>
          <p:nvPr/>
        </p:nvSpPr>
        <p:spPr bwMode="auto">
          <a:xfrm rot="16200000">
            <a:off x="-876300" y="876300"/>
            <a:ext cx="6858000" cy="510540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7FAC"/>
          </a:solidFill>
          <a:ln>
            <a:no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Content Placeholder 2"/>
          <p:cNvSpPr>
            <a:spLocks noGrp="1"/>
          </p:cNvSpPr>
          <p:nvPr>
            <p:ph idx="1"/>
          </p:nvPr>
        </p:nvSpPr>
        <p:spPr>
          <a:xfrm>
            <a:off x="5105400" y="838200"/>
            <a:ext cx="3733800" cy="502059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3"/>
          <p:cNvSpPr txBox="1">
            <a:spLocks noChangeArrowheads="1"/>
          </p:cNvSpPr>
          <p:nvPr userDrawn="1"/>
        </p:nvSpPr>
        <p:spPr>
          <a:xfrm>
            <a:off x="281354" y="149469"/>
            <a:ext cx="3503053" cy="2597393"/>
          </a:xfrm>
          <a:prstGeom prst="rect">
            <a:avLst/>
          </a:prstGeom>
          <a:noFill/>
        </p:spPr>
        <p:txBody>
          <a:bodyPr vert="horz" lIns="91440" tIns="45720" rIns="91440" bIns="45720" rtlCol="0">
            <a:noAutofit/>
          </a:bodyPr>
          <a:lstStyle/>
          <a:p>
            <a:pPr marL="0" marR="0" lvl="0" indent="0" algn="ctr" defTabSz="914400" rtl="0" eaLnBrk="1" fontAlgn="auto" latinLnBrk="0" hangingPunct="1">
              <a:lnSpc>
                <a:spcPct val="80000"/>
              </a:lnSpc>
              <a:spcBef>
                <a:spcPts val="0"/>
              </a:spcBef>
              <a:spcAft>
                <a:spcPts val="0"/>
              </a:spcAft>
              <a:buClrTx/>
              <a:buSzPct val="110000"/>
              <a:buFontTx/>
              <a:buNone/>
              <a:tabLst/>
              <a:defRPr/>
            </a:pPr>
            <a:r>
              <a:rPr kumimoji="0" lang="en-US" sz="4000" b="1" i="0" u="none" strike="noStrike" kern="1200" cap="none" spc="0" normalizeH="0" baseline="0" noProof="0" dirty="0" smtClean="0">
                <a:ln>
                  <a:noFill/>
                </a:ln>
                <a:solidFill>
                  <a:schemeClr val="tx1"/>
                </a:solidFill>
                <a:effectLst/>
                <a:uLnTx/>
                <a:uFillTx/>
                <a:latin typeface="Corbel" pitchFamily="34" charset="0"/>
              </a:rPr>
              <a:t>NATIONAL CENTER FOR </a:t>
            </a:r>
            <a:r>
              <a:rPr kumimoji="0" lang="en-US" sz="4800" b="1" i="0" u="none" strike="noStrike" kern="1200" cap="none" spc="0" normalizeH="0" baseline="0" noProof="0" dirty="0" smtClean="0">
                <a:ln>
                  <a:noFill/>
                </a:ln>
                <a:solidFill>
                  <a:schemeClr val="tx1"/>
                </a:solidFill>
                <a:effectLst/>
                <a:uLnTx/>
                <a:uFillTx/>
                <a:latin typeface="Corbel" pitchFamily="34" charset="0"/>
              </a:rPr>
              <a:t>HEALTHY HOUSING</a:t>
            </a:r>
          </a:p>
        </p:txBody>
      </p:sp>
      <p:pic>
        <p:nvPicPr>
          <p:cNvPr id="12" name="Picture 11" descr="white logo no background.png"/>
          <p:cNvPicPr>
            <a:picLocks noChangeAspect="1"/>
          </p:cNvPicPr>
          <p:nvPr userDrawn="1"/>
        </p:nvPicPr>
        <p:blipFill>
          <a:blip r:embed="rId2" cstate="print">
            <a:duotone>
              <a:schemeClr val="accent3">
                <a:shade val="45000"/>
                <a:satMod val="135000"/>
              </a:schemeClr>
              <a:prstClr val="white"/>
            </a:duotone>
          </a:blip>
          <a:stretch>
            <a:fillRect/>
          </a:stretch>
        </p:blipFill>
        <p:spPr>
          <a:xfrm>
            <a:off x="263770" y="2338758"/>
            <a:ext cx="3455376" cy="3579015"/>
          </a:xfrm>
          <a:prstGeom prst="rect">
            <a:avLst/>
          </a:prstGeom>
        </p:spPr>
      </p:pic>
    </p:spTree>
    <p:extLst>
      <p:ext uri="{BB962C8B-B14F-4D97-AF65-F5344CB8AC3E}">
        <p14:creationId xmlns:p14="http://schemas.microsoft.com/office/powerpoint/2010/main" xmlns="" val="318771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457200" y="6251575"/>
            <a:ext cx="2133600" cy="476250"/>
          </a:xfrm>
          <a:prstGeom prst="rect">
            <a:avLst/>
          </a:prstGeom>
        </p:spPr>
        <p:txBody>
          <a:bodyPr/>
          <a:lstStyle>
            <a:lvl1pPr>
              <a:defRPr/>
            </a:lvl1pPr>
          </a:lstStyle>
          <a:p>
            <a:fld id="{ECFACD7A-AF16-4CEE-BB1A-1941142B2654}" type="datetime1">
              <a:rPr lang="en-US" smtClean="0"/>
              <a:pPr/>
              <a:t>4/15/2014</a:t>
            </a:fld>
            <a:endParaRPr lang="en-US" dirty="0"/>
          </a:p>
        </p:txBody>
      </p:sp>
      <p:sp>
        <p:nvSpPr>
          <p:cNvPr id="6" name="Slide Number Placeholder 5"/>
          <p:cNvSpPr>
            <a:spLocks noGrp="1"/>
          </p:cNvSpPr>
          <p:nvPr>
            <p:ph type="sldNum" sz="quarter" idx="11"/>
          </p:nvPr>
        </p:nvSpPr>
        <p:spPr>
          <a:xfrm>
            <a:off x="6553200" y="6248400"/>
            <a:ext cx="2133600" cy="476250"/>
          </a:xfrm>
          <a:prstGeom prst="rect">
            <a:avLst/>
          </a:prstGeom>
        </p:spPr>
        <p:txBody>
          <a:bodyPr/>
          <a:lstStyle>
            <a:lvl1pPr>
              <a:defRPr/>
            </a:lvl1pPr>
          </a:lstStyle>
          <a:p>
            <a:fld id="{7334AEAF-3723-43AC-8D18-8D11AE44D3C7}" type="slidenum">
              <a:rPr lang="en-US"/>
              <a:pPr/>
              <a:t>‹#›</a:t>
            </a:fld>
            <a:endParaRPr lang="en-US" dirty="0"/>
          </a:p>
        </p:txBody>
      </p:sp>
      <p:sp>
        <p:nvSpPr>
          <p:cNvPr id="7" name="Footer Placeholder 6"/>
          <p:cNvSpPr>
            <a:spLocks noGrp="1"/>
          </p:cNvSpPr>
          <p:nvPr>
            <p:ph type="ftr" sz="quarter" idx="12"/>
          </p:nvPr>
        </p:nvSpPr>
        <p:spPr>
          <a:xfrm>
            <a:off x="3124200" y="6248400"/>
            <a:ext cx="2895600" cy="476250"/>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xmlns="" val="3905227850"/>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20648"/>
            <a:ext cx="8229600" cy="1048193"/>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964431"/>
            <a:ext cx="4040188" cy="7996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73867"/>
            <a:ext cx="4040188" cy="32483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964430"/>
            <a:ext cx="4041775" cy="7996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73867"/>
            <a:ext cx="4041775" cy="32483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1BCC768-DB29-4C0B-A8E9-D4EC2DB9EB8B}" type="datetime1">
              <a:rPr lang="en-US" smtClean="0"/>
              <a:pPr/>
              <a:t>4/15/2014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8B5B9F3-EBC7-42FE-9C6F-A547CADB82C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48453"/>
            <a:ext cx="4038600" cy="42574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48452"/>
            <a:ext cx="4038600" cy="42574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CD44E09-F507-46C6-A27D-3EF5C68A6199}" type="datetime1">
              <a:rPr lang="en-US" smtClean="0"/>
              <a:pPr/>
              <a:t>4/15/2014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8B5B9F3-EBC7-42FE-9C6F-A547CADB82C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6943543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71" r:id="rId8"/>
    <p:sldLayoutId id="2147483672" r:id="rId9"/>
  </p:sldLayoutIdLst>
  <p:txStyles>
    <p:titleStyle>
      <a:lvl1pPr algn="l" defTabSz="457200" rtl="0" eaLnBrk="1" latinLnBrk="0" hangingPunct="1">
        <a:spcBef>
          <a:spcPct val="0"/>
        </a:spcBef>
        <a:buNone/>
        <a:defRPr sz="4000" b="1" kern="1200">
          <a:solidFill>
            <a:srgbClr val="FEFEFE"/>
          </a:solidFill>
          <a:latin typeface="Myriad Pro"/>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2800" kern="1200">
          <a:solidFill>
            <a:schemeClr val="tx1"/>
          </a:solidFill>
          <a:latin typeface="Myriad Pro" pitchFamily="34" charset="0"/>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2400" kern="1200">
          <a:solidFill>
            <a:schemeClr val="tx1"/>
          </a:solidFill>
          <a:latin typeface="Myriad Pro" pitchFamily="34" charset="0"/>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2000" kern="1200">
          <a:solidFill>
            <a:schemeClr val="tx1"/>
          </a:solidFill>
          <a:latin typeface="Myriad Pro" pitchFamily="34" charset="0"/>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yriad Pro" pitchFamily="34" charset="0"/>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yriad Pro" pitchFamily="34" charset="0"/>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National </a:t>
            </a:r>
            <a:br>
              <a:rPr lang="en-US" dirty="0" smtClean="0"/>
            </a:br>
            <a:r>
              <a:rPr lang="en-US" dirty="0" smtClean="0"/>
              <a:t>Healthy </a:t>
            </a:r>
            <a:br>
              <a:rPr lang="en-US" dirty="0" smtClean="0"/>
            </a:br>
            <a:r>
              <a:rPr lang="en-US" dirty="0" smtClean="0"/>
              <a:t>Housing </a:t>
            </a:r>
            <a:br>
              <a:rPr lang="en-US" dirty="0" smtClean="0"/>
            </a:br>
            <a:r>
              <a:rPr lang="en-US" dirty="0" smtClean="0"/>
              <a:t>Standard</a:t>
            </a:r>
          </a:p>
        </p:txBody>
      </p:sp>
      <p:sp>
        <p:nvSpPr>
          <p:cNvPr id="5" name="Subtitle 4"/>
          <p:cNvSpPr>
            <a:spLocks noGrp="1"/>
          </p:cNvSpPr>
          <p:nvPr>
            <p:ph type="subTitle" idx="1"/>
          </p:nvPr>
        </p:nvSpPr>
        <p:spPr>
          <a:xfrm>
            <a:off x="808830" y="5640769"/>
            <a:ext cx="7877969" cy="1060959"/>
          </a:xfrm>
        </p:spPr>
        <p:txBody>
          <a:bodyPr>
            <a:normAutofit/>
          </a:bodyPr>
          <a:lstStyle/>
          <a:p>
            <a:endParaRPr lang="en-US" dirty="0" smtClean="0"/>
          </a:p>
        </p:txBody>
      </p:sp>
      <p:sp>
        <p:nvSpPr>
          <p:cNvPr id="9" name="Rectangle 8"/>
          <p:cNvSpPr/>
          <p:nvPr/>
        </p:nvSpPr>
        <p:spPr bwMode="auto">
          <a:xfrm>
            <a:off x="5500688" y="2073275"/>
            <a:ext cx="3014662" cy="2952750"/>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a:endParaRPr lang="en-US">
              <a:solidFill>
                <a:srgbClr val="FFFFFF"/>
              </a:solidFill>
              <a:latin typeface="Myriad Pro" pitchFamily="34" charset="0"/>
              <a:cs typeface="Arial" pitchFamily="34" charset="0"/>
            </a:endParaRPr>
          </a:p>
        </p:txBody>
      </p:sp>
      <p:sp>
        <p:nvSpPr>
          <p:cNvPr id="10" name="Trapezoid 9"/>
          <p:cNvSpPr/>
          <p:nvPr/>
        </p:nvSpPr>
        <p:spPr bwMode="auto">
          <a:xfrm>
            <a:off x="4981575" y="744538"/>
            <a:ext cx="4052888" cy="1509712"/>
          </a:xfrm>
          <a:prstGeom prst="trapezoi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latin typeface="Myriad Pro"/>
            </a:endParaRPr>
          </a:p>
        </p:txBody>
      </p:sp>
      <p:sp>
        <p:nvSpPr>
          <p:cNvPr id="11" name="Rectangle 10"/>
          <p:cNvSpPr/>
          <p:nvPr/>
        </p:nvSpPr>
        <p:spPr bwMode="auto">
          <a:xfrm>
            <a:off x="5897563" y="295275"/>
            <a:ext cx="677862" cy="1025525"/>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a:endParaRPr lang="en-US">
              <a:solidFill>
                <a:srgbClr val="FFFFFF"/>
              </a:solidFill>
              <a:latin typeface="Myriad Pro" pitchFamily="34" charset="0"/>
              <a:cs typeface="Arial" pitchFamily="34" charset="0"/>
            </a:endParaRPr>
          </a:p>
        </p:txBody>
      </p:sp>
      <p:pic>
        <p:nvPicPr>
          <p:cNvPr id="13" name="Picture 2" descr="C:\Users\jmalone.9QW41P1\Documents\HousingStandard\Cover 6-10-13.jpg"/>
          <p:cNvPicPr>
            <a:picLocks noChangeAspect="1" noChangeArrowheads="1"/>
          </p:cNvPicPr>
          <p:nvPr/>
        </p:nvPicPr>
        <p:blipFill>
          <a:blip r:embed="rId3" cstate="print"/>
          <a:srcRect/>
          <a:stretch>
            <a:fillRect/>
          </a:stretch>
        </p:blipFill>
        <p:spPr bwMode="auto">
          <a:xfrm>
            <a:off x="5582061" y="1598603"/>
            <a:ext cx="2553722" cy="3304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29816"/>
          </a:xfrm>
        </p:spPr>
        <p:txBody>
          <a:bodyPr>
            <a:noAutofit/>
          </a:bodyPr>
          <a:lstStyle/>
          <a:p>
            <a:r>
              <a:rPr lang="en-US" dirty="0" smtClean="0"/>
              <a:t>Timeline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47331452"/>
              </p:ext>
            </p:extLst>
          </p:nvPr>
        </p:nvGraphicFramePr>
        <p:xfrm>
          <a:off x="457200" y="2080230"/>
          <a:ext cx="8229600" cy="4555842"/>
        </p:xfrm>
        <a:graphic>
          <a:graphicData uri="http://schemas.openxmlformats.org/drawingml/2006/table">
            <a:tbl>
              <a:tblPr firstRow="1" bandRow="1">
                <a:tableStyleId>{5C22544A-7EE6-4342-B048-85BDC9FD1C3A}</a:tableStyleId>
              </a:tblPr>
              <a:tblGrid>
                <a:gridCol w="3118513"/>
                <a:gridCol w="2961565"/>
                <a:gridCol w="2149522"/>
              </a:tblGrid>
              <a:tr h="388375">
                <a:tc>
                  <a:txBody>
                    <a:bodyPr/>
                    <a:lstStyle/>
                    <a:p>
                      <a:r>
                        <a:rPr lang="en-US" dirty="0" smtClean="0">
                          <a:latin typeface="Myriad Pro" panose="020B0503030403020204" pitchFamily="34" charset="0"/>
                        </a:rPr>
                        <a:t>Activity</a:t>
                      </a:r>
                      <a:endParaRPr lang="en-US" dirty="0">
                        <a:latin typeface="Myriad Pro" panose="020B0503030403020204" pitchFamily="34" charset="0"/>
                      </a:endParaRPr>
                    </a:p>
                  </a:txBody>
                  <a:tcPr>
                    <a:solidFill>
                      <a:srgbClr val="007FAC"/>
                    </a:solidFill>
                  </a:tcPr>
                </a:tc>
                <a:tc>
                  <a:txBody>
                    <a:bodyPr/>
                    <a:lstStyle/>
                    <a:p>
                      <a:r>
                        <a:rPr lang="en-US" dirty="0" smtClean="0">
                          <a:latin typeface="Myriad Pro" panose="020B0503030403020204" pitchFamily="34" charset="0"/>
                        </a:rPr>
                        <a:t>Who</a:t>
                      </a:r>
                      <a:endParaRPr lang="en-US" dirty="0">
                        <a:latin typeface="Myriad Pro" panose="020B0503030403020204" pitchFamily="34" charset="0"/>
                      </a:endParaRPr>
                    </a:p>
                  </a:txBody>
                  <a:tcPr>
                    <a:solidFill>
                      <a:srgbClr val="007FAC"/>
                    </a:solidFill>
                  </a:tcPr>
                </a:tc>
                <a:tc>
                  <a:txBody>
                    <a:bodyPr/>
                    <a:lstStyle/>
                    <a:p>
                      <a:r>
                        <a:rPr lang="en-US" dirty="0" smtClean="0">
                          <a:latin typeface="Myriad Pro" panose="020B0503030403020204" pitchFamily="34" charset="0"/>
                        </a:rPr>
                        <a:t>Deadline</a:t>
                      </a:r>
                      <a:endParaRPr lang="en-US" dirty="0">
                        <a:latin typeface="Myriad Pro" panose="020B0503030403020204" pitchFamily="34" charset="0"/>
                      </a:endParaRPr>
                    </a:p>
                  </a:txBody>
                  <a:tcPr>
                    <a:solidFill>
                      <a:srgbClr val="007FAC"/>
                    </a:solidFill>
                  </a:tcPr>
                </a:tc>
              </a:tr>
              <a:tr h="670346">
                <a:tc>
                  <a:txBody>
                    <a:bodyPr/>
                    <a:lstStyle/>
                    <a:p>
                      <a:r>
                        <a:rPr lang="en-US" dirty="0" smtClean="0">
                          <a:latin typeface="Myriad Pro" panose="020B0503030403020204" pitchFamily="34" charset="0"/>
                        </a:rPr>
                        <a:t>Provide input, adopt strategy</a:t>
                      </a:r>
                      <a:endParaRPr lang="en-US" dirty="0">
                        <a:latin typeface="Myriad Pro" panose="020B0503030403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Myriad Pro" panose="020B0503030403020204" pitchFamily="34" charset="0"/>
                        </a:rPr>
                        <a:t>National Committee on Housing and Health</a:t>
                      </a:r>
                      <a:endParaRPr lang="en-US" dirty="0" smtClean="0">
                        <a:latin typeface="Myriad Pro" panose="020B0503030403020204" pitchFamily="34" charset="0"/>
                      </a:endParaRPr>
                    </a:p>
                  </a:txBody>
                  <a:tcPr/>
                </a:tc>
                <a:tc>
                  <a:txBody>
                    <a:bodyPr/>
                    <a:lstStyle/>
                    <a:p>
                      <a:r>
                        <a:rPr lang="en-US" dirty="0" smtClean="0">
                          <a:latin typeface="Myriad Pro" panose="020B0503030403020204" pitchFamily="34" charset="0"/>
                        </a:rPr>
                        <a:t>October</a:t>
                      </a:r>
                      <a:r>
                        <a:rPr lang="en-US" baseline="0" dirty="0" smtClean="0">
                          <a:latin typeface="Myriad Pro" panose="020B0503030403020204" pitchFamily="34" charset="0"/>
                        </a:rPr>
                        <a:t> 2012</a:t>
                      </a:r>
                      <a:endParaRPr lang="en-US" dirty="0">
                        <a:latin typeface="Myriad Pro" panose="020B0503030403020204" pitchFamily="34" charset="0"/>
                      </a:endParaRPr>
                    </a:p>
                  </a:txBody>
                  <a:tcPr/>
                </a:tc>
              </a:tr>
              <a:tr h="346316">
                <a:tc>
                  <a:txBody>
                    <a:bodyPr/>
                    <a:lstStyle/>
                    <a:p>
                      <a:r>
                        <a:rPr lang="en-US" b="0" baseline="0" dirty="0" smtClean="0">
                          <a:latin typeface="Myriad Pro" panose="020B0503030403020204" pitchFamily="34" charset="0"/>
                        </a:rPr>
                        <a:t>Prepare draft</a:t>
                      </a:r>
                    </a:p>
                  </a:txBody>
                  <a:tcPr/>
                </a:tc>
                <a:tc>
                  <a:txBody>
                    <a:bodyPr/>
                    <a:lstStyle/>
                    <a:p>
                      <a:r>
                        <a:rPr lang="en-US" b="0" baseline="0" dirty="0" smtClean="0">
                          <a:latin typeface="Myriad Pro" panose="020B0503030403020204" pitchFamily="34" charset="0"/>
                        </a:rPr>
                        <a:t>NCHH Staff</a:t>
                      </a:r>
                    </a:p>
                  </a:txBody>
                  <a:tcPr/>
                </a:tc>
                <a:tc>
                  <a:txBody>
                    <a:bodyPr/>
                    <a:lstStyle/>
                    <a:p>
                      <a:r>
                        <a:rPr lang="en-US" b="0" dirty="0" smtClean="0">
                          <a:latin typeface="Myriad Pro" panose="020B0503030403020204" pitchFamily="34" charset="0"/>
                        </a:rPr>
                        <a:t>December 2012</a:t>
                      </a:r>
                    </a:p>
                  </a:txBody>
                  <a:tcPr/>
                </a:tc>
              </a:tr>
              <a:tr h="670346">
                <a:tc>
                  <a:txBody>
                    <a:bodyPr/>
                    <a:lstStyle/>
                    <a:p>
                      <a:pPr>
                        <a:buFont typeface="Arial" pitchFamily="34" charset="0"/>
                        <a:buChar char="•"/>
                      </a:pPr>
                      <a:r>
                        <a:rPr lang="en-US" dirty="0" smtClean="0">
                          <a:latin typeface="Myriad Pro" panose="020B0503030403020204" pitchFamily="34" charset="0"/>
                        </a:rPr>
                        <a:t>Technical review </a:t>
                      </a:r>
                    </a:p>
                    <a:p>
                      <a:pPr>
                        <a:buFont typeface="Arial" pitchFamily="34" charset="0"/>
                        <a:buChar char="•"/>
                      </a:pPr>
                      <a:r>
                        <a:rPr lang="en-US" b="0" dirty="0" smtClean="0">
                          <a:latin typeface="Myriad Pro" panose="020B0503030403020204" pitchFamily="34" charset="0"/>
                        </a:rPr>
                        <a:t>Reconcile with codes</a:t>
                      </a:r>
                    </a:p>
                    <a:p>
                      <a:pPr>
                        <a:buFont typeface="Arial" pitchFamily="34" charset="0"/>
                        <a:buChar char="•"/>
                      </a:pPr>
                      <a:r>
                        <a:rPr lang="en-US" b="0" baseline="0" dirty="0" smtClean="0">
                          <a:latin typeface="Myriad Pro" panose="020B0503030403020204" pitchFamily="34" charset="0"/>
                        </a:rPr>
                        <a:t>Literature  review</a:t>
                      </a:r>
                      <a:endParaRPr lang="en-US" dirty="0">
                        <a:latin typeface="Myriad Pro" panose="020B0503030403020204" pitchFamily="34" charset="0"/>
                      </a:endParaRPr>
                    </a:p>
                  </a:txBody>
                  <a:tcPr/>
                </a:tc>
                <a:tc>
                  <a:txBody>
                    <a:bodyPr/>
                    <a:lstStyle/>
                    <a:p>
                      <a:r>
                        <a:rPr lang="en-US" b="0" baseline="0" dirty="0" smtClean="0">
                          <a:latin typeface="Myriad Pro" panose="020B0503030403020204" pitchFamily="34" charset="0"/>
                        </a:rPr>
                        <a:t>Technical Review Work Group and NCHH Staff</a:t>
                      </a:r>
                      <a:endParaRPr lang="en-US" b="0" dirty="0">
                        <a:latin typeface="Myriad Pro" panose="020B0503030403020204" pitchFamily="34" charset="0"/>
                      </a:endParaRPr>
                    </a:p>
                  </a:txBody>
                  <a:tcPr/>
                </a:tc>
                <a:tc>
                  <a:txBody>
                    <a:bodyPr/>
                    <a:lstStyle/>
                    <a:p>
                      <a:r>
                        <a:rPr lang="en-US" b="0" dirty="0" smtClean="0">
                          <a:latin typeface="Myriad Pro" panose="020B0503030403020204" pitchFamily="34" charset="0"/>
                        </a:rPr>
                        <a:t>December 2012</a:t>
                      </a:r>
                      <a:r>
                        <a:rPr lang="en-US" b="0" baseline="0" dirty="0" smtClean="0">
                          <a:latin typeface="Myriad Pro" panose="020B0503030403020204" pitchFamily="34" charset="0"/>
                        </a:rPr>
                        <a:t> – May 2013</a:t>
                      </a:r>
                      <a:endParaRPr lang="en-US" b="0" dirty="0">
                        <a:latin typeface="Myriad Pro" panose="020B0503030403020204" pitchFamily="34" charset="0"/>
                      </a:endParaRPr>
                    </a:p>
                  </a:txBody>
                  <a:tcPr/>
                </a:tc>
              </a:tr>
              <a:tr h="388375">
                <a:tc>
                  <a:txBody>
                    <a:bodyPr/>
                    <a:lstStyle/>
                    <a:p>
                      <a:pPr lvl="0"/>
                      <a:r>
                        <a:rPr lang="en-US" sz="1800" kern="1200" dirty="0" smtClean="0">
                          <a:solidFill>
                            <a:schemeClr val="dk1"/>
                          </a:solidFill>
                          <a:latin typeface="Myriad Pro" panose="020B0503030403020204" pitchFamily="34" charset="0"/>
                          <a:ea typeface="+mn-ea"/>
                          <a:cs typeface="+mn-cs"/>
                        </a:rPr>
                        <a:t>Public Comment Period</a:t>
                      </a:r>
                      <a:endParaRPr lang="en-US" dirty="0">
                        <a:latin typeface="Myriad Pro" panose="020B0503030403020204" pitchFamily="34" charset="0"/>
                      </a:endParaRPr>
                    </a:p>
                  </a:txBody>
                  <a:tcPr/>
                </a:tc>
                <a:tc>
                  <a:txBody>
                    <a:bodyPr/>
                    <a:lstStyle/>
                    <a:p>
                      <a:pPr lvl="0"/>
                      <a:r>
                        <a:rPr lang="en-US" dirty="0" smtClean="0">
                          <a:latin typeface="Myriad Pro" panose="020B0503030403020204" pitchFamily="34" charset="0"/>
                        </a:rPr>
                        <a:t>Interested</a:t>
                      </a:r>
                      <a:r>
                        <a:rPr lang="en-US" baseline="0" dirty="0" smtClean="0">
                          <a:latin typeface="Myriad Pro" panose="020B0503030403020204" pitchFamily="34" charset="0"/>
                        </a:rPr>
                        <a:t> Parties</a:t>
                      </a:r>
                      <a:endParaRPr lang="en-US" dirty="0">
                        <a:latin typeface="Myriad Pro" panose="020B0503030403020204" pitchFamily="34" charset="0"/>
                      </a:endParaRPr>
                    </a:p>
                  </a:txBody>
                  <a:tcPr/>
                </a:tc>
                <a:tc>
                  <a:txBody>
                    <a:bodyPr/>
                    <a:lstStyle/>
                    <a:p>
                      <a:r>
                        <a:rPr lang="en-US" dirty="0" smtClean="0">
                          <a:latin typeface="Myriad Pro" panose="020B0503030403020204" pitchFamily="34" charset="0"/>
                        </a:rPr>
                        <a:t>June – July </a:t>
                      </a:r>
                      <a:r>
                        <a:rPr lang="en-US" baseline="0" dirty="0" smtClean="0">
                          <a:latin typeface="Myriad Pro" panose="020B0503030403020204" pitchFamily="34" charset="0"/>
                        </a:rPr>
                        <a:t>2013</a:t>
                      </a:r>
                      <a:endParaRPr lang="en-US" dirty="0">
                        <a:latin typeface="Myriad Pro" panose="020B0503030403020204" pitchFamily="34" charset="0"/>
                      </a:endParaRPr>
                    </a:p>
                  </a:txBody>
                  <a:tcPr/>
                </a:tc>
              </a:tr>
              <a:tr h="388375">
                <a:tc>
                  <a:txBody>
                    <a:bodyPr/>
                    <a:lstStyle/>
                    <a:p>
                      <a:pPr lvl="0"/>
                      <a:r>
                        <a:rPr lang="en-US" dirty="0" smtClean="0">
                          <a:latin typeface="Myriad Pro" panose="020B0503030403020204" pitchFamily="34" charset="0"/>
                        </a:rPr>
                        <a:t>Review public comments and incorporate</a:t>
                      </a:r>
                      <a:r>
                        <a:rPr lang="en-US" baseline="0" dirty="0" smtClean="0">
                          <a:latin typeface="Myriad Pro" panose="020B0503030403020204" pitchFamily="34" charset="0"/>
                        </a:rPr>
                        <a:t> changes</a:t>
                      </a:r>
                      <a:endParaRPr lang="en-US" dirty="0">
                        <a:latin typeface="Myriad Pro" panose="020B0503030403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smtClean="0">
                          <a:latin typeface="Myriad Pro" panose="020B0503030403020204" pitchFamily="34" charset="0"/>
                        </a:rPr>
                        <a:t>Technical Review Work Group and NCHH Staff</a:t>
                      </a:r>
                      <a:endParaRPr lang="en-US" b="0" dirty="0" smtClean="0">
                        <a:latin typeface="Myriad Pro" panose="020B0503030403020204" pitchFamily="34" charset="0"/>
                      </a:endParaRPr>
                    </a:p>
                  </a:txBody>
                  <a:tcPr/>
                </a:tc>
                <a:tc>
                  <a:txBody>
                    <a:bodyPr/>
                    <a:lstStyle/>
                    <a:p>
                      <a:r>
                        <a:rPr lang="en-US" dirty="0" smtClean="0">
                          <a:latin typeface="Myriad Pro" panose="020B0503030403020204" pitchFamily="34" charset="0"/>
                        </a:rPr>
                        <a:t>September</a:t>
                      </a:r>
                      <a:r>
                        <a:rPr lang="en-US" baseline="0" dirty="0" smtClean="0">
                          <a:latin typeface="Myriad Pro" panose="020B0503030403020204" pitchFamily="34" charset="0"/>
                        </a:rPr>
                        <a:t> - </a:t>
                      </a:r>
                      <a:r>
                        <a:rPr lang="en-US" dirty="0" smtClean="0">
                          <a:latin typeface="Myriad Pro" panose="020B0503030403020204" pitchFamily="34" charset="0"/>
                        </a:rPr>
                        <a:t>November </a:t>
                      </a:r>
                      <a:r>
                        <a:rPr lang="en-US" baseline="0" dirty="0" smtClean="0">
                          <a:latin typeface="Myriad Pro" panose="020B0503030403020204" pitchFamily="34" charset="0"/>
                        </a:rPr>
                        <a:t>2013</a:t>
                      </a:r>
                      <a:endParaRPr lang="en-US" dirty="0">
                        <a:latin typeface="Myriad Pro" panose="020B0503030403020204" pitchFamily="34" charset="0"/>
                      </a:endParaRPr>
                    </a:p>
                  </a:txBody>
                  <a:tcPr/>
                </a:tc>
              </a:tr>
              <a:tr h="670346">
                <a:tc>
                  <a:txBody>
                    <a:bodyPr/>
                    <a:lstStyle/>
                    <a:p>
                      <a:r>
                        <a:rPr lang="en-US" dirty="0" smtClean="0">
                          <a:latin typeface="Myriad Pro" panose="020B0503030403020204" pitchFamily="34" charset="0"/>
                        </a:rPr>
                        <a:t>Endorsement of Standard</a:t>
                      </a:r>
                      <a:endParaRPr lang="en-US" dirty="0">
                        <a:latin typeface="Myriad Pro" panose="020B0503030403020204" pitchFamily="34" charset="0"/>
                      </a:endParaRPr>
                    </a:p>
                  </a:txBody>
                  <a:tcPr/>
                </a:tc>
                <a:tc>
                  <a:txBody>
                    <a:bodyPr/>
                    <a:lstStyle/>
                    <a:p>
                      <a:r>
                        <a:rPr lang="en-US" b="0" baseline="0" dirty="0" smtClean="0">
                          <a:latin typeface="Myriad Pro" panose="020B0503030403020204" pitchFamily="34" charset="0"/>
                        </a:rPr>
                        <a:t>National Committee on Housing and Health</a:t>
                      </a:r>
                      <a:endParaRPr lang="en-US" b="0" dirty="0">
                        <a:latin typeface="Myriad Pro" panose="020B0503030403020204" pitchFamily="34" charset="0"/>
                      </a:endParaRPr>
                    </a:p>
                  </a:txBody>
                  <a:tcPr/>
                </a:tc>
                <a:tc>
                  <a:txBody>
                    <a:bodyPr/>
                    <a:lstStyle/>
                    <a:p>
                      <a:r>
                        <a:rPr lang="en-US" dirty="0" smtClean="0">
                          <a:latin typeface="Myriad Pro" panose="020B0503030403020204" pitchFamily="34" charset="0"/>
                        </a:rPr>
                        <a:t>January</a:t>
                      </a:r>
                      <a:r>
                        <a:rPr lang="en-US" baseline="0" dirty="0" smtClean="0">
                          <a:latin typeface="Myriad Pro" panose="020B0503030403020204" pitchFamily="34" charset="0"/>
                        </a:rPr>
                        <a:t> 2014</a:t>
                      </a:r>
                      <a:endParaRPr lang="en-US" dirty="0">
                        <a:latin typeface="Myriad Pro" panose="020B0503030403020204" pitchFamily="34" charset="0"/>
                      </a:endParaRPr>
                    </a:p>
                  </a:txBody>
                  <a:tcPr/>
                </a:tc>
              </a:tr>
              <a:tr h="388375">
                <a:tc gridSpan="3">
                  <a:txBody>
                    <a:bodyPr/>
                    <a:lstStyle/>
                    <a:p>
                      <a:pPr algn="ctr"/>
                      <a:r>
                        <a:rPr lang="en-US" sz="2800" b="1" dirty="0" smtClean="0">
                          <a:latin typeface="Myriad Pro" panose="020B0503030403020204" pitchFamily="34" charset="0"/>
                        </a:rPr>
                        <a:t>Publication for </a:t>
                      </a:r>
                      <a:r>
                        <a:rPr lang="en-US" sz="2800" b="1" baseline="0" dirty="0" smtClean="0">
                          <a:latin typeface="Myriad Pro" panose="020B0503030403020204" pitchFamily="34" charset="0"/>
                        </a:rPr>
                        <a:t> Adoption </a:t>
                      </a:r>
                      <a:r>
                        <a:rPr lang="en-US" sz="2800" b="1" baseline="0" dirty="0" smtClean="0">
                          <a:latin typeface="Myriad Pro" panose="020B0503030403020204" pitchFamily="34" charset="0"/>
                        </a:rPr>
                        <a:t>May </a:t>
                      </a:r>
                      <a:r>
                        <a:rPr lang="en-US" sz="2800" b="1" baseline="0" dirty="0" smtClean="0">
                          <a:latin typeface="Myriad Pro" panose="020B0503030403020204" pitchFamily="34" charset="0"/>
                        </a:rPr>
                        <a:t>2014</a:t>
                      </a:r>
                      <a:endParaRPr lang="en-US" sz="2800" b="1" dirty="0">
                        <a:latin typeface="Myriad Pro" panose="020B0503030403020204" pitchFamily="34" charset="0"/>
                      </a:endParaRPr>
                    </a:p>
                  </a:txBody>
                  <a:tcPr>
                    <a:solidFill>
                      <a:schemeClr val="accent4"/>
                    </a:solidFill>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xmlns="" val="335436135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35" y="510456"/>
            <a:ext cx="7970465" cy="970450"/>
          </a:xfrm>
        </p:spPr>
        <p:txBody>
          <a:bodyPr/>
          <a:lstStyle/>
          <a:p>
            <a:r>
              <a:rPr lang="en-US" dirty="0" smtClean="0"/>
              <a:t>Intent</a:t>
            </a:r>
            <a:br>
              <a:rPr lang="en-US" dirty="0" smtClean="0"/>
            </a:br>
            <a:r>
              <a:rPr lang="en-US" sz="3600" dirty="0" smtClean="0"/>
              <a:t>National Healthy Housing Standard</a:t>
            </a:r>
            <a:endParaRPr lang="en-US" sz="3600" dirty="0"/>
          </a:p>
        </p:txBody>
      </p:sp>
      <p:sp>
        <p:nvSpPr>
          <p:cNvPr id="3" name="Subtitle 2"/>
          <p:cNvSpPr>
            <a:spLocks noGrp="1"/>
          </p:cNvSpPr>
          <p:nvPr>
            <p:ph idx="1"/>
          </p:nvPr>
        </p:nvSpPr>
        <p:spPr/>
        <p:txBody>
          <a:bodyPr/>
          <a:lstStyle/>
          <a:p>
            <a:endParaRPr lang="en-US" dirty="0" smtClean="0"/>
          </a:p>
          <a:p>
            <a:pPr lvl="1"/>
            <a:endParaRPr lang="en-US" dirty="0" smtClean="0"/>
          </a:p>
          <a:p>
            <a:endParaRPr lang="en-US" dirty="0" smtClean="0"/>
          </a:p>
        </p:txBody>
      </p:sp>
      <p:graphicFrame>
        <p:nvGraphicFramePr>
          <p:cNvPr id="4" name="Diagram 3"/>
          <p:cNvGraphicFramePr/>
          <p:nvPr>
            <p:extLst>
              <p:ext uri="{D42A27DB-BD31-4B8C-83A1-F6EECF244321}">
                <p14:modId xmlns:p14="http://schemas.microsoft.com/office/powerpoint/2010/main" xmlns="" val="424050286"/>
              </p:ext>
            </p:extLst>
          </p:nvPr>
        </p:nvGraphicFramePr>
        <p:xfrm>
          <a:off x="1645920" y="212194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5903893"/>
            <a:ext cx="2866033" cy="954107"/>
          </a:xfrm>
          <a:prstGeom prst="rect">
            <a:avLst/>
          </a:prstGeom>
          <a:noFill/>
          <a:ln>
            <a:noFill/>
          </a:ln>
        </p:spPr>
        <p:txBody>
          <a:bodyPr wrap="square" rtlCol="0">
            <a:spAutoFit/>
          </a:bodyPr>
          <a:lstStyle/>
          <a:p>
            <a:pPr lvl="0" algn="ctr"/>
            <a:r>
              <a:rPr lang="en-US" sz="2800" b="1" dirty="0" smtClean="0">
                <a:solidFill>
                  <a:schemeClr val="accent1">
                    <a:lumMod val="50000"/>
                    <a:lumOff val="50000"/>
                  </a:schemeClr>
                </a:solidFill>
              </a:rPr>
              <a:t>HOUSING AFFORDABILITY</a:t>
            </a:r>
            <a:endParaRPr lang="en-US" sz="2800" b="1" dirty="0">
              <a:solidFill>
                <a:schemeClr val="accent1">
                  <a:lumMod val="50000"/>
                  <a:lumOff val="50000"/>
                </a:schemeClr>
              </a:solidFill>
            </a:endParaRPr>
          </a:p>
        </p:txBody>
      </p:sp>
      <p:sp>
        <p:nvSpPr>
          <p:cNvPr id="7" name="TextBox 6"/>
          <p:cNvSpPr txBox="1"/>
          <p:nvPr/>
        </p:nvSpPr>
        <p:spPr>
          <a:xfrm>
            <a:off x="6318915" y="1745233"/>
            <a:ext cx="2825085" cy="954107"/>
          </a:xfrm>
          <a:prstGeom prst="rect">
            <a:avLst/>
          </a:prstGeom>
          <a:noFill/>
          <a:ln cmpd="dbl">
            <a:noFill/>
          </a:ln>
        </p:spPr>
        <p:txBody>
          <a:bodyPr wrap="square" rtlCol="0">
            <a:spAutoFit/>
          </a:bodyPr>
          <a:lstStyle/>
          <a:p>
            <a:pPr lvl="0" algn="ctr"/>
            <a:r>
              <a:rPr lang="en-US" sz="2800" b="1" dirty="0" smtClean="0">
                <a:solidFill>
                  <a:schemeClr val="accent1">
                    <a:lumMod val="50000"/>
                    <a:lumOff val="50000"/>
                  </a:schemeClr>
                </a:solidFill>
              </a:rPr>
              <a:t>PUBLIC</a:t>
            </a:r>
            <a:r>
              <a:rPr lang="en-US" sz="2400" dirty="0" smtClean="0">
                <a:solidFill>
                  <a:schemeClr val="accent1">
                    <a:lumMod val="50000"/>
                    <a:lumOff val="50000"/>
                  </a:schemeClr>
                </a:solidFill>
              </a:rPr>
              <a:t> </a:t>
            </a:r>
            <a:r>
              <a:rPr lang="en-US" sz="2800" b="1" dirty="0" smtClean="0">
                <a:solidFill>
                  <a:schemeClr val="accent1">
                    <a:lumMod val="50000"/>
                    <a:lumOff val="50000"/>
                  </a:schemeClr>
                </a:solidFill>
              </a:rPr>
              <a:t>HEALTH PROTECTION</a:t>
            </a:r>
            <a:endParaRPr lang="en-US" sz="2800" b="1" dirty="0">
              <a:solidFill>
                <a:schemeClr val="accent1">
                  <a:lumMod val="50000"/>
                  <a:lumOff val="50000"/>
                </a:schemeClr>
              </a:solidFill>
            </a:endParaRPr>
          </a:p>
        </p:txBody>
      </p:sp>
    </p:spTree>
    <p:extLst>
      <p:ext uri="{BB962C8B-B14F-4D97-AF65-F5344CB8AC3E}">
        <p14:creationId xmlns:p14="http://schemas.microsoft.com/office/powerpoint/2010/main" xmlns="" val="2903387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Standard’s Value Add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61077012"/>
              </p:ext>
            </p:extLst>
          </p:nvPr>
        </p:nvGraphicFramePr>
        <p:xfrm>
          <a:off x="97988" y="1951630"/>
          <a:ext cx="8289874" cy="476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72955" y="2212073"/>
            <a:ext cx="3766782" cy="954107"/>
          </a:xfrm>
          <a:prstGeom prst="rect">
            <a:avLst/>
          </a:prstGeom>
          <a:noFill/>
          <a:ln>
            <a:noFill/>
            <a:prstDash val="solid"/>
          </a:ln>
        </p:spPr>
        <p:txBody>
          <a:bodyPr wrap="square" rtlCol="0">
            <a:spAutoFit/>
          </a:bodyPr>
          <a:lstStyle/>
          <a:p>
            <a:r>
              <a:rPr lang="en-US" sz="2800" b="1" i="1" dirty="0" smtClean="0">
                <a:solidFill>
                  <a:schemeClr val="accent1">
                    <a:lumMod val="50000"/>
                    <a:lumOff val="50000"/>
                  </a:schemeClr>
                </a:solidFill>
              </a:rPr>
              <a:t>Not a construction or rehab standard…</a:t>
            </a:r>
          </a:p>
        </p:txBody>
      </p:sp>
    </p:spTree>
    <p:extLst>
      <p:ext uri="{BB962C8B-B14F-4D97-AF65-F5344CB8AC3E}">
        <p14:creationId xmlns:p14="http://schemas.microsoft.com/office/powerpoint/2010/main" xmlns="" val="223025581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397" y="494454"/>
            <a:ext cx="7970465" cy="970450"/>
          </a:xfrm>
        </p:spPr>
        <p:txBody>
          <a:bodyPr/>
          <a:lstStyle/>
          <a:p>
            <a:r>
              <a:rPr lang="en-US" dirty="0" smtClean="0">
                <a:latin typeface="Myriad Pro" panose="020B0503030403020204" pitchFamily="34" charset="0"/>
              </a:rPr>
              <a:t>Comparison with Health and Safety in Existing Standards</a:t>
            </a:r>
            <a:endParaRPr lang="en-US" dirty="0">
              <a:latin typeface="Myriad Pro" panose="020B0503030403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27101596"/>
              </p:ext>
            </p:extLst>
          </p:nvPr>
        </p:nvGraphicFramePr>
        <p:xfrm>
          <a:off x="346376" y="2095128"/>
          <a:ext cx="8627807" cy="4437882"/>
        </p:xfrm>
        <a:graphic>
          <a:graphicData uri="http://schemas.openxmlformats.org/drawingml/2006/table">
            <a:tbl>
              <a:tblPr firstRow="1" bandRow="1">
                <a:tableStyleId>{F5AB1C69-6EDB-4FF4-983F-18BD219EF322}</a:tableStyleId>
              </a:tblPr>
              <a:tblGrid>
                <a:gridCol w="3204692"/>
                <a:gridCol w="2065961"/>
                <a:gridCol w="1680416"/>
                <a:gridCol w="1676738"/>
              </a:tblGrid>
              <a:tr h="1664202">
                <a:tc>
                  <a:txBody>
                    <a:bodyPr/>
                    <a:lstStyle/>
                    <a:p>
                      <a:r>
                        <a:rPr lang="en-US" sz="2400" dirty="0" smtClean="0">
                          <a:latin typeface="Myriad Pro" panose="020B0503030403020204" pitchFamily="34" charset="0"/>
                        </a:rPr>
                        <a:t>Provision</a:t>
                      </a:r>
                      <a:endParaRPr lang="en-US" sz="2400" dirty="0">
                        <a:latin typeface="Myriad Pro" panose="020B0503030403020204" pitchFamily="34" charset="0"/>
                      </a:endParaRPr>
                    </a:p>
                  </a:txBody>
                  <a:tcPr anchor="ctr">
                    <a:solidFill>
                      <a:srgbClr val="007FAC"/>
                    </a:solidFill>
                  </a:tcPr>
                </a:tc>
                <a:tc>
                  <a:txBody>
                    <a:bodyPr/>
                    <a:lstStyle/>
                    <a:p>
                      <a:pPr algn="ctr"/>
                      <a:r>
                        <a:rPr lang="en-US" sz="2400" dirty="0" smtClean="0">
                          <a:latin typeface="Myriad Pro" panose="020B0503030403020204" pitchFamily="34" charset="0"/>
                        </a:rPr>
                        <a:t>International Property</a:t>
                      </a:r>
                      <a:r>
                        <a:rPr lang="en-US" sz="2400" baseline="0" dirty="0" smtClean="0">
                          <a:latin typeface="Myriad Pro" panose="020B0503030403020204" pitchFamily="34" charset="0"/>
                        </a:rPr>
                        <a:t> Maintenance Code</a:t>
                      </a:r>
                      <a:endParaRPr lang="en-US" sz="2400" dirty="0">
                        <a:latin typeface="Myriad Pro" panose="020B0503030403020204" pitchFamily="34" charset="0"/>
                      </a:endParaRPr>
                    </a:p>
                  </a:txBody>
                  <a:tcPr anchor="ctr">
                    <a:solidFill>
                      <a:srgbClr val="007FAC"/>
                    </a:solidFill>
                  </a:tcPr>
                </a:tc>
                <a:tc>
                  <a:txBody>
                    <a:bodyPr/>
                    <a:lstStyle/>
                    <a:p>
                      <a:pPr algn="ctr"/>
                      <a:r>
                        <a:rPr lang="en-US" sz="2400" dirty="0" smtClean="0">
                          <a:latin typeface="Myriad Pro" panose="020B0503030403020204" pitchFamily="34" charset="0"/>
                        </a:rPr>
                        <a:t>HUD’s Housing Quality Standards</a:t>
                      </a:r>
                      <a:endParaRPr lang="en-US" sz="2400" dirty="0">
                        <a:latin typeface="Myriad Pro" panose="020B0503030403020204" pitchFamily="34" charset="0"/>
                      </a:endParaRPr>
                    </a:p>
                  </a:txBody>
                  <a:tcPr anchor="ctr">
                    <a:solidFill>
                      <a:srgbClr val="007FAC"/>
                    </a:solidFill>
                  </a:tcPr>
                </a:tc>
                <a:tc>
                  <a:txBody>
                    <a:bodyPr/>
                    <a:lstStyle/>
                    <a:p>
                      <a:pPr algn="ctr"/>
                      <a:r>
                        <a:rPr lang="en-US" sz="2400" dirty="0" smtClean="0">
                          <a:latin typeface="Myriad Pro" panose="020B0503030403020204" pitchFamily="34" charset="0"/>
                        </a:rPr>
                        <a:t>National Healthy Housing Standard</a:t>
                      </a:r>
                      <a:endParaRPr lang="en-US" sz="2400" dirty="0">
                        <a:latin typeface="Myriad Pro" panose="020B0503030403020204" pitchFamily="34" charset="0"/>
                      </a:endParaRPr>
                    </a:p>
                  </a:txBody>
                  <a:tcPr anchor="ctr">
                    <a:solidFill>
                      <a:srgbClr val="007FAC"/>
                    </a:solidFill>
                  </a:tcPr>
                </a:tc>
              </a:tr>
              <a:tr h="457200">
                <a:tc>
                  <a:txBody>
                    <a:bodyPr/>
                    <a:lstStyle/>
                    <a:p>
                      <a:r>
                        <a:rPr lang="en-US" sz="2000" dirty="0" smtClean="0">
                          <a:latin typeface="Myriad Pro" panose="020B0503030403020204" pitchFamily="34" charset="0"/>
                        </a:rPr>
                        <a:t>CO Alarm</a:t>
                      </a:r>
                      <a:endParaRPr lang="en-US" sz="2000" dirty="0">
                        <a:latin typeface="Myriad Pro" panose="020B0503030403020204" pitchFamily="34" charset="0"/>
                      </a:endParaRPr>
                    </a:p>
                  </a:txBody>
                  <a:tcPr anchor="ctr"/>
                </a:tc>
                <a:tc>
                  <a:txBody>
                    <a:bodyPr/>
                    <a:lstStyle/>
                    <a:p>
                      <a:pPr algn="ctr"/>
                      <a:endParaRPr lang="en-US" sz="2400" dirty="0">
                        <a:latin typeface="Myriad Pro" panose="020B0503030403020204" pitchFamily="34" charset="0"/>
                      </a:endParaRPr>
                    </a:p>
                  </a:txBody>
                  <a:tcPr anchor="ctr"/>
                </a:tc>
                <a:tc>
                  <a:txBody>
                    <a:bodyPr/>
                    <a:lstStyle/>
                    <a:p>
                      <a:pPr algn="ctr"/>
                      <a:endParaRPr lang="en-US" sz="2400" dirty="0">
                        <a:latin typeface="Myriad Pro" panose="020B0503030403020204" pitchFamily="34" charset="0"/>
                      </a:endParaRPr>
                    </a:p>
                  </a:txBody>
                  <a:tcPr anchor="ctr"/>
                </a:tc>
                <a:tc>
                  <a:txBody>
                    <a:bodyPr/>
                    <a:lstStyle/>
                    <a:p>
                      <a:pPr algn="ctr"/>
                      <a:r>
                        <a:rPr lang="en-US" sz="2400" dirty="0" smtClean="0">
                          <a:latin typeface="Myriad Pro" panose="020B0503030403020204" pitchFamily="34" charset="0"/>
                          <a:sym typeface="Wingdings 2"/>
                        </a:rPr>
                        <a:t></a:t>
                      </a:r>
                      <a:endParaRPr lang="en-US" sz="2400" dirty="0">
                        <a:latin typeface="Myriad Pro" panose="020B0503030403020204" pitchFamily="34" charset="0"/>
                      </a:endParaRPr>
                    </a:p>
                  </a:txBody>
                  <a:tcPr anchor="ctr"/>
                </a:tc>
              </a:tr>
              <a:tr h="457200">
                <a:tc>
                  <a:txBody>
                    <a:bodyPr/>
                    <a:lstStyle/>
                    <a:p>
                      <a:r>
                        <a:rPr lang="en-US" sz="2000" dirty="0" smtClean="0">
                          <a:latin typeface="Myriad Pro" panose="020B0503030403020204" pitchFamily="34" charset="0"/>
                        </a:rPr>
                        <a:t>Integrated</a:t>
                      </a:r>
                      <a:r>
                        <a:rPr lang="en-US" sz="2000" baseline="0" dirty="0" smtClean="0">
                          <a:latin typeface="Myriad Pro" panose="020B0503030403020204" pitchFamily="34" charset="0"/>
                        </a:rPr>
                        <a:t> Pest Management </a:t>
                      </a:r>
                      <a:endParaRPr lang="en-US" sz="2000" dirty="0">
                        <a:latin typeface="Myriad Pro" panose="020B0503030403020204" pitchFamily="34" charset="0"/>
                      </a:endParaRPr>
                    </a:p>
                  </a:txBody>
                  <a:tcPr anchor="ctr"/>
                </a:tc>
                <a:tc>
                  <a:txBody>
                    <a:bodyPr/>
                    <a:lstStyle/>
                    <a:p>
                      <a:pPr algn="ctr"/>
                      <a:endParaRPr lang="en-US" sz="2400" dirty="0">
                        <a:latin typeface="Myriad Pro" panose="020B0503030403020204" pitchFamily="34" charset="0"/>
                      </a:endParaRPr>
                    </a:p>
                  </a:txBody>
                  <a:tcPr anchor="ctr"/>
                </a:tc>
                <a:tc>
                  <a:txBody>
                    <a:bodyPr/>
                    <a:lstStyle/>
                    <a:p>
                      <a:pPr algn="ctr"/>
                      <a:endParaRPr lang="en-US" sz="2400" dirty="0">
                        <a:latin typeface="Myriad Pro" panose="020B0503030403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Myriad Pro" panose="020B0503030403020204" pitchFamily="34" charset="0"/>
                          <a:sym typeface="Wingdings 2"/>
                        </a:rPr>
                        <a:t></a:t>
                      </a:r>
                      <a:endParaRPr lang="en-US" sz="2400" dirty="0" smtClean="0">
                        <a:latin typeface="Myriad Pro" panose="020B0503030403020204" pitchFamily="34" charset="0"/>
                      </a:endParaRPr>
                    </a:p>
                  </a:txBody>
                  <a:tcPr anchor="ctr"/>
                </a:tc>
              </a:tr>
              <a:tr h="457200">
                <a:tc>
                  <a:txBody>
                    <a:bodyPr/>
                    <a:lstStyle/>
                    <a:p>
                      <a:r>
                        <a:rPr lang="en-US" sz="2000" dirty="0" smtClean="0">
                          <a:latin typeface="Myriad Pro" panose="020B0503030403020204" pitchFamily="34" charset="0"/>
                        </a:rPr>
                        <a:t>Ventilation </a:t>
                      </a:r>
                      <a:endParaRPr lang="en-US" sz="2000" dirty="0">
                        <a:latin typeface="Myriad Pro" panose="020B0503030403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Myriad Pro" panose="020B0503030403020204" pitchFamily="34" charset="0"/>
                          <a:sym typeface="Wingdings 2"/>
                        </a:rPr>
                        <a:t></a:t>
                      </a:r>
                      <a:endParaRPr lang="en-US" sz="2400" dirty="0" smtClean="0">
                        <a:latin typeface="Myriad Pro" panose="020B0503030403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Myriad Pro" panose="020B0503030403020204" pitchFamily="34" charset="0"/>
                          <a:sym typeface="Wingdings 2"/>
                        </a:rPr>
                        <a:t></a:t>
                      </a:r>
                      <a:endParaRPr lang="en-US" sz="2400" dirty="0" smtClean="0">
                        <a:latin typeface="Myriad Pro" panose="020B0503030403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Myriad Pro" panose="020B0503030403020204" pitchFamily="34" charset="0"/>
                          <a:sym typeface="Wingdings 2"/>
                        </a:rPr>
                        <a:t></a:t>
                      </a:r>
                      <a:endParaRPr lang="en-US" sz="2400" dirty="0" smtClean="0">
                        <a:latin typeface="Myriad Pro" panose="020B0503030403020204" pitchFamily="34" charset="0"/>
                      </a:endParaRPr>
                    </a:p>
                  </a:txBody>
                  <a:tcPr anchor="ctr"/>
                </a:tc>
              </a:tr>
              <a:tr h="457200">
                <a:tc>
                  <a:txBody>
                    <a:bodyPr/>
                    <a:lstStyle/>
                    <a:p>
                      <a:r>
                        <a:rPr lang="en-US" sz="2000" dirty="0" smtClean="0">
                          <a:latin typeface="Myriad Pro" panose="020B0503030403020204" pitchFamily="34" charset="0"/>
                        </a:rPr>
                        <a:t>Noise Infiltration Limit</a:t>
                      </a:r>
                      <a:endParaRPr lang="en-US" sz="2000" dirty="0">
                        <a:latin typeface="Myriad Pro" panose="020B0503030403020204" pitchFamily="34" charset="0"/>
                      </a:endParaRPr>
                    </a:p>
                  </a:txBody>
                  <a:tcPr anchor="ctr"/>
                </a:tc>
                <a:tc>
                  <a:txBody>
                    <a:bodyPr/>
                    <a:lstStyle/>
                    <a:p>
                      <a:pPr algn="ctr"/>
                      <a:endParaRPr lang="en-US" sz="2400" dirty="0">
                        <a:latin typeface="Myriad Pro" panose="020B0503030403020204" pitchFamily="34" charset="0"/>
                      </a:endParaRPr>
                    </a:p>
                  </a:txBody>
                  <a:tcPr anchor="ctr"/>
                </a:tc>
                <a:tc>
                  <a:txBody>
                    <a:bodyPr/>
                    <a:lstStyle/>
                    <a:p>
                      <a:pPr algn="ctr"/>
                      <a:endParaRPr lang="en-US" sz="2400" dirty="0">
                        <a:latin typeface="Myriad Pro" panose="020B0503030403020204" pitchFamily="34" charset="0"/>
                      </a:endParaRPr>
                    </a:p>
                  </a:txBody>
                  <a:tcPr anchor="ctr"/>
                </a:tc>
                <a:tc>
                  <a:txBody>
                    <a:bodyPr/>
                    <a:lstStyle/>
                    <a:p>
                      <a:pPr algn="ctr"/>
                      <a:r>
                        <a:rPr lang="en-US" sz="2400" dirty="0" smtClean="0">
                          <a:latin typeface="Myriad Pro" panose="020B0503030403020204" pitchFamily="34" charset="0"/>
                          <a:sym typeface="Wingdings 2"/>
                        </a:rPr>
                        <a:t></a:t>
                      </a:r>
                      <a:endParaRPr lang="en-US" sz="2400" dirty="0">
                        <a:latin typeface="Myriad Pro" panose="020B0503030403020204" pitchFamily="34" charset="0"/>
                      </a:endParaRPr>
                    </a:p>
                  </a:txBody>
                  <a:tcPr anchor="ctr"/>
                </a:tc>
              </a:tr>
              <a:tr h="457200">
                <a:tc>
                  <a:txBody>
                    <a:bodyPr/>
                    <a:lstStyle/>
                    <a:p>
                      <a:r>
                        <a:rPr lang="en-US" sz="2000" baseline="0" dirty="0" smtClean="0">
                          <a:latin typeface="Myriad Pro" panose="020B0503030403020204" pitchFamily="34" charset="0"/>
                        </a:rPr>
                        <a:t>Correct Moisture Problem and Cause</a:t>
                      </a:r>
                      <a:endParaRPr lang="en-US" sz="2000" dirty="0">
                        <a:latin typeface="Myriad Pro" panose="020B0503030403020204" pitchFamily="34" charset="0"/>
                      </a:endParaRPr>
                    </a:p>
                  </a:txBody>
                  <a:tcPr anchor="ctr"/>
                </a:tc>
                <a:tc>
                  <a:txBody>
                    <a:bodyPr/>
                    <a:lstStyle/>
                    <a:p>
                      <a:pPr algn="ctr"/>
                      <a:endParaRPr lang="en-US" sz="2400" dirty="0">
                        <a:latin typeface="Myriad Pro" panose="020B0503030403020204" pitchFamily="34" charset="0"/>
                      </a:endParaRPr>
                    </a:p>
                  </a:txBody>
                  <a:tcPr anchor="ctr"/>
                </a:tc>
                <a:tc>
                  <a:txBody>
                    <a:bodyPr/>
                    <a:lstStyle/>
                    <a:p>
                      <a:pPr algn="ctr"/>
                      <a:endParaRPr lang="en-US" sz="2400" dirty="0">
                        <a:latin typeface="Myriad Pro" panose="020B0503030403020204" pitchFamily="34" charset="0"/>
                      </a:endParaRPr>
                    </a:p>
                  </a:txBody>
                  <a:tcPr anchor="ctr"/>
                </a:tc>
                <a:tc>
                  <a:txBody>
                    <a:bodyPr/>
                    <a:lstStyle/>
                    <a:p>
                      <a:pPr algn="ctr"/>
                      <a:r>
                        <a:rPr lang="en-US" sz="2400" dirty="0" smtClean="0">
                          <a:latin typeface="Myriad Pro" panose="020B0503030403020204" pitchFamily="34" charset="0"/>
                          <a:sym typeface="Wingdings 2"/>
                        </a:rPr>
                        <a:t></a:t>
                      </a:r>
                      <a:endParaRPr lang="en-US" sz="2400" dirty="0">
                        <a:latin typeface="Myriad Pro" panose="020B0503030403020204" pitchFamily="34" charset="0"/>
                      </a:endParaRPr>
                    </a:p>
                  </a:txBody>
                  <a:tcPr anchor="ctr"/>
                </a:tc>
              </a:tr>
            </a:tbl>
          </a:graphicData>
        </a:graphic>
      </p:graphicFrame>
    </p:spTree>
    <p:extLst>
      <p:ext uri="{BB962C8B-B14F-4D97-AF65-F5344CB8AC3E}">
        <p14:creationId xmlns:p14="http://schemas.microsoft.com/office/powerpoint/2010/main" xmlns="" val="30970433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3535" y="475354"/>
            <a:ext cx="7970465" cy="970450"/>
          </a:xfrm>
        </p:spPr>
        <p:txBody>
          <a:bodyPr/>
          <a:lstStyle/>
          <a:p>
            <a:r>
              <a:rPr lang="en-US" dirty="0" smtClean="0"/>
              <a:t>2014 Goal:</a:t>
            </a:r>
            <a:br>
              <a:rPr lang="en-US" dirty="0" smtClean="0"/>
            </a:br>
            <a:r>
              <a:rPr lang="en-US" sz="3600" dirty="0" smtClean="0"/>
              <a:t>Reach target organizations</a:t>
            </a:r>
            <a:endParaRPr lang="en-US" sz="3600" dirty="0"/>
          </a:p>
        </p:txBody>
      </p:sp>
      <p:sp>
        <p:nvSpPr>
          <p:cNvPr id="5" name="Content Placeholder 4"/>
          <p:cNvSpPr>
            <a:spLocks noGrp="1"/>
          </p:cNvSpPr>
          <p:nvPr>
            <p:ph idx="1"/>
          </p:nvPr>
        </p:nvSpPr>
        <p:spPr>
          <a:xfrm>
            <a:off x="468804" y="2197290"/>
            <a:ext cx="4744641" cy="4339988"/>
          </a:xfrm>
        </p:spPr>
        <p:txBody>
          <a:bodyPr>
            <a:normAutofit fontScale="92500" lnSpcReduction="10000"/>
          </a:bodyPr>
          <a:lstStyle/>
          <a:p>
            <a:pPr>
              <a:buClr>
                <a:schemeClr val="accent1">
                  <a:lumMod val="10000"/>
                  <a:lumOff val="90000"/>
                </a:schemeClr>
              </a:buClr>
            </a:pPr>
            <a:r>
              <a:rPr lang="en-US" dirty="0" smtClean="0"/>
              <a:t>Use social media, list-</a:t>
            </a:r>
            <a:r>
              <a:rPr lang="en-US" dirty="0" err="1" smtClean="0"/>
              <a:t>servs</a:t>
            </a:r>
            <a:endParaRPr lang="en-US" dirty="0" smtClean="0"/>
          </a:p>
          <a:p>
            <a:pPr>
              <a:buClr>
                <a:schemeClr val="accent1">
                  <a:lumMod val="10000"/>
                  <a:lumOff val="90000"/>
                </a:schemeClr>
              </a:buClr>
            </a:pPr>
            <a:r>
              <a:rPr lang="en-US" dirty="0" smtClean="0"/>
              <a:t>Brief National Healthy Housing Training Center partners, National Safe and Healthy Housing Coalition members</a:t>
            </a:r>
          </a:p>
          <a:p>
            <a:pPr>
              <a:buClr>
                <a:schemeClr val="accent1">
                  <a:lumMod val="10000"/>
                  <a:lumOff val="90000"/>
                </a:schemeClr>
              </a:buClr>
            </a:pPr>
            <a:r>
              <a:rPr lang="en-US" dirty="0" smtClean="0"/>
              <a:t>Present at key conferences</a:t>
            </a:r>
          </a:p>
          <a:p>
            <a:pPr>
              <a:buClr>
                <a:schemeClr val="accent1">
                  <a:lumMod val="10000"/>
                  <a:lumOff val="90000"/>
                </a:schemeClr>
              </a:buClr>
            </a:pPr>
            <a:r>
              <a:rPr lang="en-US" dirty="0" smtClean="0"/>
              <a:t>Conduct media outreach – popular press, trades</a:t>
            </a:r>
          </a:p>
          <a:p>
            <a:pPr>
              <a:buClr>
                <a:schemeClr val="accent1">
                  <a:lumMod val="10000"/>
                  <a:lumOff val="90000"/>
                </a:schemeClr>
              </a:buClr>
            </a:pPr>
            <a:r>
              <a:rPr lang="en-US" dirty="0" smtClean="0"/>
              <a:t>Develop “hard news” story</a:t>
            </a: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40291" y="3223172"/>
            <a:ext cx="4403709" cy="4482146"/>
          </a:xfrm>
          <a:prstGeom prst="rect">
            <a:avLst/>
          </a:prstGeom>
        </p:spPr>
      </p:pic>
    </p:spTree>
    <p:extLst>
      <p:ext uri="{BB962C8B-B14F-4D97-AF65-F5344CB8AC3E}">
        <p14:creationId xmlns:p14="http://schemas.microsoft.com/office/powerpoint/2010/main" xmlns="" val="385803801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397" y="270638"/>
            <a:ext cx="7970465" cy="1217694"/>
          </a:xfrm>
        </p:spPr>
        <p:txBody>
          <a:bodyPr/>
          <a:lstStyle/>
          <a:p>
            <a:pPr lvl="0" defTabSz="914400">
              <a:spcBef>
                <a:spcPts val="0"/>
              </a:spcBef>
            </a:pPr>
            <a:r>
              <a:rPr lang="en-US" spc="-10" dirty="0" smtClean="0">
                <a:ea typeface="+mn-ea"/>
                <a:cs typeface="+mn-cs"/>
              </a:rPr>
              <a:t>Interface with ICC’s IPMC</a:t>
            </a:r>
            <a:r>
              <a:rPr lang="en-US" sz="3200" spc="-10" dirty="0" smtClean="0">
                <a:ea typeface="+mn-ea"/>
                <a:cs typeface="+mn-cs"/>
              </a:rPr>
              <a:t/>
            </a:r>
            <a:br>
              <a:rPr lang="en-US" sz="3200" spc="-10" dirty="0" smtClean="0">
                <a:ea typeface="+mn-ea"/>
                <a:cs typeface="+mn-cs"/>
              </a:rPr>
            </a:br>
            <a:r>
              <a:rPr lang="en-US" sz="2800" spc="-10" dirty="0" smtClean="0">
                <a:ea typeface="+mn-ea"/>
                <a:cs typeface="+mn-cs"/>
              </a:rPr>
              <a:t>(</a:t>
            </a:r>
            <a:r>
              <a:rPr lang="en-US" sz="2800" i="1" spc="-10" dirty="0" smtClean="0">
                <a:ea typeface="+mn-ea"/>
                <a:cs typeface="+mn-cs"/>
              </a:rPr>
              <a:t>International Property Maintenance Code)</a:t>
            </a:r>
            <a:endParaRPr lang="en-US" sz="3200" b="0" i="1" spc="-10" dirty="0">
              <a:solidFill>
                <a:prstClr val="white"/>
              </a:solidFill>
              <a:latin typeface="Century Gothic"/>
              <a:ea typeface="+mn-ea"/>
              <a:cs typeface="+mn-cs"/>
            </a:endParaRPr>
          </a:p>
        </p:txBody>
      </p:sp>
      <p:sp>
        <p:nvSpPr>
          <p:cNvPr id="3" name="Content Placeholder 2"/>
          <p:cNvSpPr>
            <a:spLocks noGrp="1"/>
          </p:cNvSpPr>
          <p:nvPr>
            <p:ph idx="1"/>
          </p:nvPr>
        </p:nvSpPr>
        <p:spPr>
          <a:xfrm>
            <a:off x="274321" y="2262210"/>
            <a:ext cx="9112870" cy="3973219"/>
          </a:xfrm>
        </p:spPr>
        <p:txBody>
          <a:bodyPr>
            <a:normAutofit/>
          </a:bodyPr>
          <a:lstStyle/>
          <a:p>
            <a:pPr>
              <a:buNone/>
            </a:pPr>
            <a:r>
              <a:rPr lang="en-US" sz="4000" b="1" dirty="0" smtClean="0">
                <a:solidFill>
                  <a:srgbClr val="00ADEA"/>
                </a:solidFill>
              </a:rPr>
              <a:t>Actions</a:t>
            </a:r>
            <a:r>
              <a:rPr lang="en-US" sz="3200" b="1" dirty="0" smtClean="0"/>
              <a:t> </a:t>
            </a:r>
          </a:p>
          <a:p>
            <a:pPr marL="914400" lvl="1" indent="-457200">
              <a:buClr>
                <a:schemeClr val="accent1">
                  <a:lumMod val="10000"/>
                  <a:lumOff val="90000"/>
                </a:schemeClr>
              </a:buClr>
              <a:buFont typeface="+mj-lt"/>
              <a:buAutoNum type="arabicParenR"/>
            </a:pPr>
            <a:r>
              <a:rPr lang="en-US" sz="3200" dirty="0" smtClean="0"/>
              <a:t>Offer IPMC supplement to states </a:t>
            </a:r>
            <a:r>
              <a:rPr lang="en-US" sz="3200" dirty="0" smtClean="0"/>
              <a:t>and localities that </a:t>
            </a:r>
            <a:r>
              <a:rPr lang="en-US" sz="3200" dirty="0" smtClean="0"/>
              <a:t>use the </a:t>
            </a:r>
            <a:r>
              <a:rPr lang="en-US" sz="3200" dirty="0" smtClean="0"/>
              <a:t>IPMC</a:t>
            </a:r>
          </a:p>
          <a:p>
            <a:pPr marL="914400" lvl="1" indent="-457200">
              <a:buClr>
                <a:schemeClr val="accent1">
                  <a:lumMod val="10000"/>
                  <a:lumOff val="90000"/>
                </a:schemeClr>
              </a:buClr>
              <a:buFont typeface="+mj-lt"/>
              <a:buAutoNum type="arabicParenR"/>
            </a:pPr>
            <a:r>
              <a:rPr lang="en-US" sz="3200" dirty="0" smtClean="0"/>
              <a:t>Promote </a:t>
            </a:r>
            <a:r>
              <a:rPr lang="en-US" sz="3200" dirty="0" smtClean="0"/>
              <a:t>NHHS </a:t>
            </a:r>
            <a:r>
              <a:rPr lang="en-US" sz="3200" dirty="0" smtClean="0"/>
              <a:t>w/IPMC</a:t>
            </a:r>
          </a:p>
          <a:p>
            <a:pPr marL="914400" lvl="1" indent="-457200">
              <a:buClr>
                <a:schemeClr val="accent1">
                  <a:lumMod val="10000"/>
                  <a:lumOff val="90000"/>
                </a:schemeClr>
              </a:buClr>
              <a:buFont typeface="+mj-lt"/>
              <a:buAutoNum type="arabicParenR"/>
            </a:pPr>
            <a:r>
              <a:rPr lang="en-US" sz="3200" dirty="0" smtClean="0"/>
              <a:t>Support additions to the IPMC</a:t>
            </a:r>
            <a:endParaRPr lang="en-US" sz="3200" dirty="0" smtClean="0"/>
          </a:p>
          <a:p>
            <a:endParaRPr lang="en-US"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a:t>
            </a:r>
            <a:endParaRPr lang="en-US" dirty="0"/>
          </a:p>
        </p:txBody>
      </p:sp>
      <p:pic>
        <p:nvPicPr>
          <p:cNvPr id="6" name="Picture 5"/>
          <p:cNvPicPr>
            <a:picLocks noChangeAspect="1"/>
          </p:cNvPicPr>
          <p:nvPr/>
        </p:nvPicPr>
        <p:blipFill rotWithShape="1">
          <a:blip r:embed="rId2" cstate="print">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rcRect t="-177"/>
          <a:stretch/>
        </p:blipFill>
        <p:spPr>
          <a:xfrm flipH="1">
            <a:off x="1" y="1637731"/>
            <a:ext cx="9143999" cy="5220269"/>
          </a:xfrm>
          <a:prstGeom prst="rect">
            <a:avLst/>
          </a:prstGeom>
        </p:spPr>
      </p:pic>
      <p:sp>
        <p:nvSpPr>
          <p:cNvPr id="3" name="Content Placeholder 2"/>
          <p:cNvSpPr>
            <a:spLocks noGrp="1"/>
          </p:cNvSpPr>
          <p:nvPr>
            <p:ph idx="1"/>
          </p:nvPr>
        </p:nvSpPr>
        <p:spPr>
          <a:xfrm>
            <a:off x="249711" y="1882535"/>
            <a:ext cx="5441405" cy="4751721"/>
          </a:xfrm>
        </p:spPr>
        <p:txBody>
          <a:bodyPr>
            <a:normAutofit fontScale="92500" lnSpcReduction="10000"/>
          </a:bodyPr>
          <a:lstStyle/>
          <a:p>
            <a:pPr lvl="0">
              <a:buClr>
                <a:schemeClr val="accent3">
                  <a:lumMod val="50000"/>
                </a:schemeClr>
              </a:buClr>
            </a:pPr>
            <a:r>
              <a:rPr lang="en-US" sz="3000" b="1" dirty="0" smtClean="0">
                <a:solidFill>
                  <a:schemeClr val="accent3">
                    <a:lumMod val="50000"/>
                  </a:schemeClr>
                </a:solidFill>
              </a:rPr>
              <a:t>Standard/overlay adoptions</a:t>
            </a:r>
          </a:p>
          <a:p>
            <a:pPr>
              <a:buClr>
                <a:schemeClr val="accent3">
                  <a:lumMod val="50000"/>
                </a:schemeClr>
              </a:buClr>
            </a:pPr>
            <a:r>
              <a:rPr lang="en-US" sz="3000" b="1" dirty="0" smtClean="0">
                <a:solidFill>
                  <a:schemeClr val="accent3">
                    <a:lumMod val="50000"/>
                  </a:schemeClr>
                </a:solidFill>
              </a:rPr>
              <a:t>Code changes</a:t>
            </a:r>
          </a:p>
          <a:p>
            <a:pPr lvl="0">
              <a:buClr>
                <a:schemeClr val="accent3">
                  <a:lumMod val="50000"/>
                </a:schemeClr>
              </a:buClr>
            </a:pPr>
            <a:r>
              <a:rPr lang="en-US" sz="3000" b="1" dirty="0" smtClean="0">
                <a:solidFill>
                  <a:schemeClr val="accent3">
                    <a:lumMod val="50000"/>
                  </a:schemeClr>
                </a:solidFill>
              </a:rPr>
              <a:t>Strengthen financial institutions’ asset management </a:t>
            </a:r>
          </a:p>
          <a:p>
            <a:pPr lvl="0">
              <a:buClr>
                <a:schemeClr val="accent3">
                  <a:lumMod val="50000"/>
                </a:schemeClr>
              </a:buClr>
            </a:pPr>
            <a:r>
              <a:rPr lang="en-US" sz="3000" b="1" dirty="0" smtClean="0">
                <a:solidFill>
                  <a:schemeClr val="accent3">
                    <a:lumMod val="50000"/>
                  </a:schemeClr>
                </a:solidFill>
              </a:rPr>
              <a:t>Enhance property maintenance results</a:t>
            </a:r>
          </a:p>
          <a:p>
            <a:pPr>
              <a:buClr>
                <a:schemeClr val="accent3">
                  <a:lumMod val="50000"/>
                </a:schemeClr>
              </a:buClr>
            </a:pPr>
            <a:r>
              <a:rPr lang="en-US" sz="3000" b="1" dirty="0" smtClean="0">
                <a:solidFill>
                  <a:schemeClr val="accent3">
                    <a:lumMod val="50000"/>
                  </a:schemeClr>
                </a:solidFill>
              </a:rPr>
              <a:t>Expanded public </a:t>
            </a:r>
            <a:r>
              <a:rPr lang="en-US" sz="3000" b="1" dirty="0" smtClean="0">
                <a:solidFill>
                  <a:schemeClr val="accent3">
                    <a:lumMod val="50000"/>
                  </a:schemeClr>
                </a:solidFill>
              </a:rPr>
              <a:t>awareness and </a:t>
            </a:r>
            <a:r>
              <a:rPr lang="en-US" sz="3000" b="1" dirty="0" smtClean="0">
                <a:solidFill>
                  <a:schemeClr val="accent3">
                    <a:lumMod val="50000"/>
                  </a:schemeClr>
                </a:solidFill>
              </a:rPr>
              <a:t>support for </a:t>
            </a:r>
            <a:r>
              <a:rPr lang="en-US" sz="3000" b="1" dirty="0" smtClean="0">
                <a:solidFill>
                  <a:schemeClr val="accent3">
                    <a:lumMod val="50000"/>
                  </a:schemeClr>
                </a:solidFill>
              </a:rPr>
              <a:t>healthy housing </a:t>
            </a:r>
            <a:endParaRPr lang="en-US" dirty="0"/>
          </a:p>
        </p:txBody>
      </p:sp>
    </p:spTree>
    <p:extLst>
      <p:ext uri="{BB962C8B-B14F-4D97-AF65-F5344CB8AC3E}">
        <p14:creationId xmlns:p14="http://schemas.microsoft.com/office/powerpoint/2010/main" xmlns="" val="1046097710"/>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2">
      <a:dk1>
        <a:sysClr val="windowText" lastClr="000000"/>
      </a:dk1>
      <a:lt1>
        <a:sysClr val="window" lastClr="FFFFFF"/>
      </a:lt1>
      <a:dk2>
        <a:srgbClr val="212121"/>
      </a:dk2>
      <a:lt2>
        <a:srgbClr val="636363"/>
      </a:lt2>
      <a:accent1>
        <a:srgbClr val="003964"/>
      </a:accent1>
      <a:accent2>
        <a:srgbClr val="6FEBA0"/>
      </a:accent2>
      <a:accent3>
        <a:srgbClr val="0070C0"/>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3497</TotalTime>
  <Words>583</Words>
  <Application>Microsoft Office PowerPoint</Application>
  <PresentationFormat>On-screen Show (4:3)</PresentationFormat>
  <Paragraphs>95</Paragraphs>
  <Slides>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Myriad Pro</vt:lpstr>
      <vt:lpstr>Trebuchet MS</vt:lpstr>
      <vt:lpstr>Wingdings 2</vt:lpstr>
      <vt:lpstr>Century Gothic</vt:lpstr>
      <vt:lpstr>Calibri</vt:lpstr>
      <vt:lpstr>MS PGothic</vt:lpstr>
      <vt:lpstr>Corbel</vt:lpstr>
      <vt:lpstr>Quotable</vt:lpstr>
      <vt:lpstr>National  Healthy  Housing  Standard</vt:lpstr>
      <vt:lpstr>Timeline</vt:lpstr>
      <vt:lpstr>Intent National Healthy Housing Standard</vt:lpstr>
      <vt:lpstr>The Standard’s Value Add</vt:lpstr>
      <vt:lpstr>Comparison with Health and Safety in Existing Standards</vt:lpstr>
      <vt:lpstr>2014 Goal: Reach target organizations</vt:lpstr>
      <vt:lpstr>Interface with ICC’s IPMC (International Property Maintenance Code)</vt:lpstr>
      <vt:lpstr>Outcomes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&amp; Affordable Housing Renovations:  Effects on Medicaid Expenses</dc:title>
  <dc:creator>areddy</dc:creator>
  <cp:lastModifiedBy>jmalone</cp:lastModifiedBy>
  <cp:revision>122</cp:revision>
  <dcterms:created xsi:type="dcterms:W3CDTF">2013-11-01T20:38:24Z</dcterms:created>
  <dcterms:modified xsi:type="dcterms:W3CDTF">2014-04-15T15:11:34Z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